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79.xml" ContentType="application/vnd.openxmlformats-officedocument.presentationml.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wmf" ContentType="image/x-wmf"/>
  <Default Extension="xls" ContentType="application/vnd.ms-exce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44" r:id="rId1"/>
  </p:sldMasterIdLst>
  <p:notesMasterIdLst>
    <p:notesMasterId r:id="rId87"/>
  </p:notesMasterIdLst>
  <p:handoutMasterIdLst>
    <p:handoutMasterId r:id="rId88"/>
  </p:handoutMasterIdLst>
  <p:sldIdLst>
    <p:sldId id="256" r:id="rId2"/>
    <p:sldId id="257" r:id="rId3"/>
    <p:sldId id="259" r:id="rId4"/>
    <p:sldId id="281" r:id="rId5"/>
    <p:sldId id="282" r:id="rId6"/>
    <p:sldId id="283" r:id="rId7"/>
    <p:sldId id="284" r:id="rId8"/>
    <p:sldId id="285" r:id="rId9"/>
    <p:sldId id="286" r:id="rId10"/>
    <p:sldId id="287" r:id="rId11"/>
    <p:sldId id="288" r:id="rId12"/>
    <p:sldId id="289" r:id="rId13"/>
    <p:sldId id="290" r:id="rId14"/>
    <p:sldId id="291" r:id="rId15"/>
    <p:sldId id="292" r:id="rId16"/>
    <p:sldId id="293" r:id="rId17"/>
    <p:sldId id="294" r:id="rId18"/>
    <p:sldId id="295" r:id="rId19"/>
    <p:sldId id="296" r:id="rId20"/>
    <p:sldId id="297" r:id="rId21"/>
    <p:sldId id="298" r:id="rId22"/>
    <p:sldId id="299" r:id="rId23"/>
    <p:sldId id="300" r:id="rId24"/>
    <p:sldId id="301" r:id="rId25"/>
    <p:sldId id="302" r:id="rId26"/>
    <p:sldId id="303" r:id="rId27"/>
    <p:sldId id="333" r:id="rId28"/>
    <p:sldId id="304" r:id="rId29"/>
    <p:sldId id="305" r:id="rId30"/>
    <p:sldId id="306" r:id="rId31"/>
    <p:sldId id="307" r:id="rId32"/>
    <p:sldId id="334" r:id="rId33"/>
    <p:sldId id="341" r:id="rId34"/>
    <p:sldId id="342" r:id="rId35"/>
    <p:sldId id="343" r:id="rId36"/>
    <p:sldId id="344" r:id="rId37"/>
    <p:sldId id="345" r:id="rId38"/>
    <p:sldId id="346" r:id="rId39"/>
    <p:sldId id="347" r:id="rId40"/>
    <p:sldId id="348" r:id="rId41"/>
    <p:sldId id="349" r:id="rId42"/>
    <p:sldId id="350" r:id="rId43"/>
    <p:sldId id="351" r:id="rId44"/>
    <p:sldId id="352" r:id="rId45"/>
    <p:sldId id="353" r:id="rId46"/>
    <p:sldId id="354" r:id="rId47"/>
    <p:sldId id="355" r:id="rId48"/>
    <p:sldId id="356" r:id="rId49"/>
    <p:sldId id="357" r:id="rId50"/>
    <p:sldId id="358" r:id="rId51"/>
    <p:sldId id="359" r:id="rId52"/>
    <p:sldId id="336" r:id="rId53"/>
    <p:sldId id="275" r:id="rId54"/>
    <p:sldId id="277" r:id="rId55"/>
    <p:sldId id="279" r:id="rId56"/>
    <p:sldId id="278" r:id="rId57"/>
    <p:sldId id="276" r:id="rId58"/>
    <p:sldId id="280" r:id="rId59"/>
    <p:sldId id="340" r:id="rId60"/>
    <p:sldId id="337" r:id="rId61"/>
    <p:sldId id="262" r:id="rId62"/>
    <p:sldId id="309" r:id="rId63"/>
    <p:sldId id="310" r:id="rId64"/>
    <p:sldId id="311" r:id="rId65"/>
    <p:sldId id="332" r:id="rId66"/>
    <p:sldId id="312" r:id="rId67"/>
    <p:sldId id="327" r:id="rId68"/>
    <p:sldId id="324" r:id="rId69"/>
    <p:sldId id="338" r:id="rId70"/>
    <p:sldId id="313" r:id="rId71"/>
    <p:sldId id="314" r:id="rId72"/>
    <p:sldId id="315" r:id="rId73"/>
    <p:sldId id="318" r:id="rId74"/>
    <p:sldId id="317" r:id="rId75"/>
    <p:sldId id="339" r:id="rId76"/>
    <p:sldId id="316" r:id="rId77"/>
    <p:sldId id="319" r:id="rId78"/>
    <p:sldId id="320" r:id="rId79"/>
    <p:sldId id="330" r:id="rId80"/>
    <p:sldId id="331" r:id="rId81"/>
    <p:sldId id="321" r:id="rId82"/>
    <p:sldId id="322" r:id="rId83"/>
    <p:sldId id="325" r:id="rId84"/>
    <p:sldId id="326" r:id="rId85"/>
    <p:sldId id="263" r:id="rId8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172" autoAdjust="0"/>
    <p:restoredTop sz="94624" autoAdjust="0"/>
  </p:normalViewPr>
  <p:slideViewPr>
    <p:cSldViewPr>
      <p:cViewPr>
        <p:scale>
          <a:sx n="66" d="100"/>
          <a:sy n="66" d="100"/>
        </p:scale>
        <p:origin x="-1728" y="-168"/>
      </p:cViewPr>
      <p:guideLst>
        <p:guide orient="horz" pos="2160"/>
        <p:guide pos="2880"/>
      </p:guideLst>
    </p:cSldViewPr>
  </p:slideViewPr>
  <p:outlineViewPr>
    <p:cViewPr>
      <p:scale>
        <a:sx n="33" d="100"/>
        <a:sy n="33" d="100"/>
      </p:scale>
      <p:origin x="48" y="0"/>
    </p:cViewPr>
  </p:outlineViewPr>
  <p:notesTextViewPr>
    <p:cViewPr>
      <p:scale>
        <a:sx n="100" d="100"/>
        <a:sy n="100" d="100"/>
      </p:scale>
      <p:origin x="0" y="0"/>
    </p:cViewPr>
  </p:notesTextViewPr>
  <p:sorterViewPr>
    <p:cViewPr>
      <p:scale>
        <a:sx n="66" d="100"/>
        <a:sy n="66" d="100"/>
      </p:scale>
      <p:origin x="0" y="1956"/>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handoutMaster" Target="handoutMasters/handout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image" Target="../media/image59.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BED6C90B-5C99-41DE-8204-A5A227A846D4}" type="datetimeFigureOut">
              <a:rPr lang="en-US"/>
              <a:pPr>
                <a:defRPr/>
              </a:pPr>
              <a:t>2/22/2013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r>
              <a:rPr lang="en-US"/>
              <a:t>MSHA 2013 Spring Conference </a:t>
            </a: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ADF7E851-236B-4EA5-959D-5BAFB1627FC9}" type="slidenum">
              <a:rPr lang="en-US"/>
              <a:pPr>
                <a:defRPr/>
              </a:pPr>
              <a:t>‹#›</a:t>
            </a:fld>
            <a:endParaRPr lang="en-US"/>
          </a:p>
        </p:txBody>
      </p:sp>
    </p:spTree>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Corbel" pitchFamily="34" charset="0"/>
              </a:defRPr>
            </a:lvl1pPr>
          </a:lstStyle>
          <a:p>
            <a:pPr>
              <a:defRPr/>
            </a:pPr>
            <a:endParaRPr lang="en-US"/>
          </a:p>
        </p:txBody>
      </p:sp>
      <p:sp>
        <p:nvSpPr>
          <p:cNvPr id="296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Corbel" pitchFamily="34" charset="0"/>
              </a:defRPr>
            </a:lvl1pPr>
          </a:lstStyle>
          <a:p>
            <a:pPr>
              <a:defRPr/>
            </a:pPr>
            <a:fld id="{2546D011-D387-462D-BB98-2E41731EB98D}" type="datetimeFigureOut">
              <a:rPr lang="en-US"/>
              <a:pPr>
                <a:defRPr/>
              </a:pPr>
              <a:t>2/22/2013</a:t>
            </a:fld>
            <a:endParaRPr lang="en-US"/>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97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97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Corbel" pitchFamily="34" charset="0"/>
              </a:defRPr>
            </a:lvl1pPr>
          </a:lstStyle>
          <a:p>
            <a:pPr>
              <a:defRPr/>
            </a:pPr>
            <a:r>
              <a:rPr lang="en-US"/>
              <a:t>MSHA 2013 Spring Conference </a:t>
            </a:r>
          </a:p>
        </p:txBody>
      </p:sp>
      <p:sp>
        <p:nvSpPr>
          <p:cNvPr id="297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Corbel" pitchFamily="34" charset="0"/>
              </a:defRPr>
            </a:lvl1pPr>
          </a:lstStyle>
          <a:p>
            <a:pPr>
              <a:defRPr/>
            </a:pPr>
            <a:fld id="{B2AE7D08-B509-4558-8B93-DA9C64B2247D}" type="slidenum">
              <a:rPr lang="en-US"/>
              <a:pPr>
                <a:defRPr/>
              </a:pPr>
              <a:t>‹#›</a:t>
            </a:fld>
            <a:endParaRPr lang="en-US"/>
          </a:p>
        </p:txBody>
      </p:sp>
    </p:spTree>
  </p:cSld>
  <p:clrMap bg1="lt1" tx1="dk1" bg2="lt2" tx2="dk2" accent1="accent1" accent2="accent2" accent3="accent3" accent4="accent4" accent5="accent5" accent6="accent6" hlink="hlink" folHlink="folHlink"/>
  <p:hf sldNum="0" hdr="0" dt="0"/>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a:ln/>
        </p:spPr>
      </p:sp>
      <p:sp>
        <p:nvSpPr>
          <p:cNvPr id="16386" name="Notes Placeholder 2"/>
          <p:cNvSpPr>
            <a:spLocks noGrp="1"/>
          </p:cNvSpPr>
          <p:nvPr>
            <p:ph type="body" idx="1"/>
          </p:nvPr>
        </p:nvSpPr>
        <p:spPr>
          <a:noFill/>
          <a:ln/>
        </p:spPr>
        <p:txBody>
          <a:bodyPr/>
          <a:lstStyle/>
          <a:p>
            <a:endParaRPr lang="en-US" smtClean="0"/>
          </a:p>
        </p:txBody>
      </p:sp>
      <p:sp>
        <p:nvSpPr>
          <p:cNvPr id="16387" name="Footer Placeholder 3"/>
          <p:cNvSpPr>
            <a:spLocks noGrp="1"/>
          </p:cNvSpPr>
          <p:nvPr>
            <p:ph type="ftr" sz="quarter" idx="4"/>
          </p:nvPr>
        </p:nvSpPr>
        <p:spPr>
          <a:noFill/>
        </p:spPr>
        <p:txBody>
          <a:bodyPr/>
          <a:lstStyle/>
          <a:p>
            <a:r>
              <a:rPr lang="en-US" smtClean="0"/>
              <a:t>MSHA 2013 Spring Conference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p:cNvSpPr>
            <a:spLocks noGrp="1" noRot="1" noChangeAspect="1"/>
          </p:cNvSpPr>
          <p:nvPr>
            <p:ph type="sldImg"/>
          </p:nvPr>
        </p:nvSpPr>
        <p:spPr>
          <a:ln/>
        </p:spPr>
      </p:sp>
      <p:sp>
        <p:nvSpPr>
          <p:cNvPr id="77826" name="Notes Placeholder 2"/>
          <p:cNvSpPr>
            <a:spLocks noGrp="1"/>
          </p:cNvSpPr>
          <p:nvPr>
            <p:ph type="body" idx="1"/>
          </p:nvPr>
        </p:nvSpPr>
        <p:spPr>
          <a:noFill/>
          <a:ln/>
        </p:spPr>
        <p:txBody>
          <a:bodyPr/>
          <a:lstStyle/>
          <a:p>
            <a:r>
              <a:rPr lang="en-US" smtClean="0"/>
              <a:t>SK</a:t>
            </a:r>
          </a:p>
        </p:txBody>
      </p:sp>
      <p:sp>
        <p:nvSpPr>
          <p:cNvPr id="77827" name="Footer Placeholder 4"/>
          <p:cNvSpPr>
            <a:spLocks noGrp="1"/>
          </p:cNvSpPr>
          <p:nvPr>
            <p:ph type="ftr" sz="quarter" idx="4"/>
          </p:nvPr>
        </p:nvSpPr>
        <p:spPr>
          <a:noFill/>
        </p:spPr>
        <p:txBody>
          <a:bodyPr/>
          <a:lstStyle/>
          <a:p>
            <a:r>
              <a:rPr lang="en-US" smtClean="0"/>
              <a:t>MSHA 2013 Spring Conference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Image Placeholder 1"/>
          <p:cNvSpPr>
            <a:spLocks noGrp="1" noRot="1" noChangeAspect="1"/>
          </p:cNvSpPr>
          <p:nvPr>
            <p:ph type="sldImg"/>
          </p:nvPr>
        </p:nvSpPr>
        <p:spPr>
          <a:ln/>
        </p:spPr>
      </p:sp>
      <p:sp>
        <p:nvSpPr>
          <p:cNvPr id="83970" name="Notes Placeholder 2"/>
          <p:cNvSpPr>
            <a:spLocks noGrp="1"/>
          </p:cNvSpPr>
          <p:nvPr>
            <p:ph type="body" idx="1"/>
          </p:nvPr>
        </p:nvSpPr>
        <p:spPr>
          <a:noFill/>
          <a:ln/>
        </p:spPr>
        <p:txBody>
          <a:bodyPr/>
          <a:lstStyle/>
          <a:p>
            <a:r>
              <a:rPr lang="en-US" smtClean="0"/>
              <a:t>This is an example of a handout from Karen Anderson Website.  It highlights the unique impacts faced by students with unilateral hearing losses and ideas for accomodations … there are many additional resources available on the web from professionals and teachers.  </a:t>
            </a:r>
          </a:p>
        </p:txBody>
      </p:sp>
      <p:sp>
        <p:nvSpPr>
          <p:cNvPr id="83971" name="Footer Placeholder 4"/>
          <p:cNvSpPr>
            <a:spLocks noGrp="1"/>
          </p:cNvSpPr>
          <p:nvPr>
            <p:ph type="ftr" sz="quarter" idx="4"/>
          </p:nvPr>
        </p:nvSpPr>
        <p:spPr>
          <a:noFill/>
        </p:spPr>
        <p:txBody>
          <a:bodyPr/>
          <a:lstStyle/>
          <a:p>
            <a:r>
              <a:rPr lang="en-US" smtClean="0"/>
              <a:t>MSHA 2013 Spring Conference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a:ln/>
        </p:spPr>
      </p:sp>
      <p:sp>
        <p:nvSpPr>
          <p:cNvPr id="18434" name="Notes Placeholder 2"/>
          <p:cNvSpPr>
            <a:spLocks noGrp="1"/>
          </p:cNvSpPr>
          <p:nvPr>
            <p:ph type="body" idx="1"/>
          </p:nvPr>
        </p:nvSpPr>
        <p:spPr>
          <a:noFill/>
          <a:ln/>
        </p:spPr>
        <p:txBody>
          <a:bodyPr/>
          <a:lstStyle/>
          <a:p>
            <a:endParaRPr lang="en-US" smtClean="0"/>
          </a:p>
        </p:txBody>
      </p:sp>
      <p:sp>
        <p:nvSpPr>
          <p:cNvPr id="18435" name="Footer Placeholder 4"/>
          <p:cNvSpPr>
            <a:spLocks noGrp="1"/>
          </p:cNvSpPr>
          <p:nvPr>
            <p:ph type="ftr" sz="quarter" idx="4"/>
          </p:nvPr>
        </p:nvSpPr>
        <p:spPr>
          <a:noFill/>
        </p:spPr>
        <p:txBody>
          <a:bodyPr/>
          <a:lstStyle/>
          <a:p>
            <a:r>
              <a:rPr lang="en-US" smtClean="0"/>
              <a:t>MSHA 2013 Spring Conference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Rot="1" noChangeAspect="1" noChangeArrowheads="1" noTextEdit="1"/>
          </p:cNvSpPr>
          <p:nvPr>
            <p:ph type="sldImg"/>
          </p:nvPr>
        </p:nvSpPr>
        <p:spPr>
          <a:ln/>
        </p:spPr>
      </p:sp>
      <p:sp>
        <p:nvSpPr>
          <p:cNvPr id="11878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noTextEdit="1"/>
          </p:cNvSpPr>
          <p:nvPr>
            <p:ph type="sldImg"/>
          </p:nvPr>
        </p:nvSpPr>
        <p:spPr>
          <a:ln/>
        </p:spPr>
      </p:sp>
      <p:sp>
        <p:nvSpPr>
          <p:cNvPr id="55298" name="Notes Placeholder 2"/>
          <p:cNvSpPr>
            <a:spLocks noGrp="1"/>
          </p:cNvSpPr>
          <p:nvPr>
            <p:ph type="body" idx="1"/>
          </p:nvPr>
        </p:nvSpPr>
        <p:spPr>
          <a:noFill/>
          <a:ln/>
        </p:spPr>
        <p:txBody>
          <a:bodyPr/>
          <a:lstStyle/>
          <a:p>
            <a:pPr eaLnBrk="1" hangingPunct="1">
              <a:spcBef>
                <a:spcPct val="0"/>
              </a:spcBef>
            </a:pPr>
            <a:r>
              <a:rPr lang="en-US" smtClean="0"/>
              <a:t>KB</a:t>
            </a:r>
          </a:p>
          <a:p>
            <a:pPr eaLnBrk="1" hangingPunct="1">
              <a:spcBef>
                <a:spcPct val="0"/>
              </a:spcBef>
            </a:pPr>
            <a:r>
              <a:rPr lang="en-US" smtClean="0"/>
              <a:t>You Tube Demo – with Jane Madell</a:t>
            </a:r>
          </a:p>
          <a:p>
            <a:pPr eaLnBrk="1" hangingPunct="1">
              <a:spcBef>
                <a:spcPct val="0"/>
              </a:spcBef>
            </a:pPr>
            <a:r>
              <a:rPr lang="en-US" smtClean="0"/>
              <a:t>2011 Anderson, Smaldino, Spangler 15 questions on 3 point rating scale.  Post that???</a:t>
            </a:r>
          </a:p>
        </p:txBody>
      </p:sp>
      <p:sp>
        <p:nvSpPr>
          <p:cNvPr id="55299"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24F87BE6-09E2-4F04-AA24-F4DA6D4608C5}" type="slidenum">
              <a:rPr lang="en-US" sz="1200">
                <a:latin typeface="Calibri" pitchFamily="34" charset="0"/>
              </a:rPr>
              <a:pPr algn="r"/>
              <a:t>37</a:t>
            </a:fld>
            <a:endParaRPr lang="en-US" sz="1200">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noTextEdit="1"/>
          </p:cNvSpPr>
          <p:nvPr>
            <p:ph type="sldImg"/>
          </p:nvPr>
        </p:nvSpPr>
        <p:spPr>
          <a:ln/>
        </p:spPr>
      </p:sp>
      <p:sp>
        <p:nvSpPr>
          <p:cNvPr id="58370" name="Notes Placeholder 2"/>
          <p:cNvSpPr>
            <a:spLocks noGrp="1"/>
          </p:cNvSpPr>
          <p:nvPr>
            <p:ph type="body" idx="1"/>
          </p:nvPr>
        </p:nvSpPr>
        <p:spPr>
          <a:noFill/>
          <a:ln/>
        </p:spPr>
        <p:txBody>
          <a:bodyPr/>
          <a:lstStyle/>
          <a:p>
            <a:pPr eaLnBrk="1" hangingPunct="1">
              <a:spcBef>
                <a:spcPct val="0"/>
              </a:spcBef>
            </a:pPr>
            <a:r>
              <a:rPr lang="en-US" smtClean="0"/>
              <a:t>Demo of student listening in class without and with RM/HAT </a:t>
            </a:r>
            <a:r>
              <a:rPr lang="en-US" b="1" smtClean="0"/>
              <a:t>* You Tube : Pediatric Audiology Project “Hearing Loss in the Classroom”</a:t>
            </a:r>
          </a:p>
          <a:p>
            <a:pPr eaLnBrk="1" hangingPunct="1">
              <a:spcBef>
                <a:spcPct val="0"/>
              </a:spcBef>
            </a:pPr>
            <a:endParaRPr lang="en-US" smtClean="0"/>
          </a:p>
        </p:txBody>
      </p:sp>
      <p:sp>
        <p:nvSpPr>
          <p:cNvPr id="58371"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C853DAC5-C57C-4B58-9D95-5AD4417641C8}" type="slidenum">
              <a:rPr lang="en-US" sz="1200">
                <a:latin typeface="Calibri" pitchFamily="34" charset="0"/>
              </a:rPr>
              <a:pPr algn="r"/>
              <a:t>39</a:t>
            </a:fld>
            <a:endParaRPr lang="en-US" sz="1200">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noTextEdit="1"/>
          </p:cNvSpPr>
          <p:nvPr>
            <p:ph type="sldImg"/>
          </p:nvPr>
        </p:nvSpPr>
        <p:spPr>
          <a:ln/>
        </p:spPr>
      </p:sp>
      <p:sp>
        <p:nvSpPr>
          <p:cNvPr id="60418" name="Notes Placeholder 2"/>
          <p:cNvSpPr>
            <a:spLocks noGrp="1"/>
          </p:cNvSpPr>
          <p:nvPr>
            <p:ph type="body" idx="1"/>
          </p:nvPr>
        </p:nvSpPr>
        <p:spPr>
          <a:noFill/>
          <a:ln/>
        </p:spPr>
        <p:txBody>
          <a:bodyPr/>
          <a:lstStyle/>
          <a:p>
            <a:pPr eaLnBrk="1" hangingPunct="1">
              <a:spcBef>
                <a:spcPct val="0"/>
              </a:spcBef>
            </a:pPr>
            <a:r>
              <a:rPr lang="en-US" smtClean="0"/>
              <a:t>KB</a:t>
            </a:r>
          </a:p>
        </p:txBody>
      </p:sp>
      <p:sp>
        <p:nvSpPr>
          <p:cNvPr id="60419"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3C2E8833-35F7-4A87-BDFA-177028B1AABE}" type="slidenum">
              <a:rPr lang="en-US" sz="1200">
                <a:latin typeface="Calibri" pitchFamily="34" charset="0"/>
              </a:rPr>
              <a:pPr algn="r"/>
              <a:t>40</a:t>
            </a:fld>
            <a:endParaRPr lang="en-US" sz="1200">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noTextEdit="1"/>
          </p:cNvSpPr>
          <p:nvPr>
            <p:ph type="sldImg"/>
          </p:nvPr>
        </p:nvSpPr>
        <p:spPr>
          <a:ln/>
        </p:spPr>
      </p:sp>
      <p:sp>
        <p:nvSpPr>
          <p:cNvPr id="67586" name="Notes Placeholder 2"/>
          <p:cNvSpPr>
            <a:spLocks noGrp="1"/>
          </p:cNvSpPr>
          <p:nvPr>
            <p:ph type="body" idx="1"/>
          </p:nvPr>
        </p:nvSpPr>
        <p:spPr>
          <a:noFill/>
          <a:ln/>
        </p:spPr>
        <p:txBody>
          <a:bodyPr/>
          <a:lstStyle/>
          <a:p>
            <a:pPr eaLnBrk="1" hangingPunct="1">
              <a:spcBef>
                <a:spcPct val="0"/>
              </a:spcBef>
            </a:pPr>
            <a:r>
              <a:rPr lang="en-US" smtClean="0"/>
              <a:t>KS</a:t>
            </a:r>
          </a:p>
        </p:txBody>
      </p:sp>
      <p:sp>
        <p:nvSpPr>
          <p:cNvPr id="67587"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9ECF30DA-8701-4D80-B558-4CCC19425C6C}" type="slidenum">
              <a:rPr lang="en-US" sz="1200">
                <a:latin typeface="Calibri" pitchFamily="34" charset="0"/>
              </a:rPr>
              <a:pPr algn="r"/>
              <a:t>46</a:t>
            </a:fld>
            <a:endParaRPr lang="en-US" sz="1200">
              <a:latin typeface="Calibri"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noTextEdit="1"/>
          </p:cNvSpPr>
          <p:nvPr>
            <p:ph type="sldImg"/>
          </p:nvPr>
        </p:nvSpPr>
        <p:spPr>
          <a:ln/>
        </p:spPr>
      </p:sp>
      <p:sp>
        <p:nvSpPr>
          <p:cNvPr id="70658" name="Notes Placeholder 2"/>
          <p:cNvSpPr>
            <a:spLocks noGrp="1"/>
          </p:cNvSpPr>
          <p:nvPr>
            <p:ph type="body" idx="1"/>
          </p:nvPr>
        </p:nvSpPr>
        <p:spPr>
          <a:noFill/>
          <a:ln/>
        </p:spPr>
        <p:txBody>
          <a:bodyPr/>
          <a:lstStyle/>
          <a:p>
            <a:pPr eaLnBrk="1" hangingPunct="1">
              <a:spcBef>
                <a:spcPct val="0"/>
              </a:spcBef>
            </a:pPr>
            <a:r>
              <a:rPr lang="en-US" smtClean="0"/>
              <a:t>KS</a:t>
            </a:r>
          </a:p>
        </p:txBody>
      </p:sp>
      <p:sp>
        <p:nvSpPr>
          <p:cNvPr id="70659"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75A45560-B4A6-45C8-9ED8-D21D574F72CC}" type="slidenum">
              <a:rPr lang="en-US" sz="1200">
                <a:latin typeface="Calibri" pitchFamily="34" charset="0"/>
              </a:rPr>
              <a:pPr algn="r"/>
              <a:t>48</a:t>
            </a:fld>
            <a:endParaRPr lang="en-US" sz="1200">
              <a:latin typeface="Calibri"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noTextEdit="1"/>
          </p:cNvSpPr>
          <p:nvPr>
            <p:ph type="sldImg"/>
          </p:nvPr>
        </p:nvSpPr>
        <p:spPr>
          <a:ln/>
        </p:spPr>
      </p:sp>
      <p:sp>
        <p:nvSpPr>
          <p:cNvPr id="72706" name="Notes Placeholder 2"/>
          <p:cNvSpPr>
            <a:spLocks noGrp="1"/>
          </p:cNvSpPr>
          <p:nvPr>
            <p:ph type="body" idx="1"/>
          </p:nvPr>
        </p:nvSpPr>
        <p:spPr>
          <a:noFill/>
          <a:ln/>
        </p:spPr>
        <p:txBody>
          <a:bodyPr/>
          <a:lstStyle/>
          <a:p>
            <a:pPr eaLnBrk="1" hangingPunct="1">
              <a:spcBef>
                <a:spcPct val="0"/>
              </a:spcBef>
            </a:pPr>
            <a:endParaRPr lang="en-US" smtClean="0"/>
          </a:p>
        </p:txBody>
      </p:sp>
      <p:sp>
        <p:nvSpPr>
          <p:cNvPr id="72707"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FC2C144D-4839-4016-8753-22282EBC2CFC}" type="slidenum">
              <a:rPr lang="en-US" sz="1200">
                <a:latin typeface="Calibri" pitchFamily="34" charset="0"/>
              </a:rPr>
              <a:pPr algn="r"/>
              <a:t>49</a:t>
            </a:fld>
            <a:endParaRPr lang="en-US" sz="1200">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11"/>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13"/>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18"/>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Straight Connector 10"/>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1"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2" name="Straight Connector 19"/>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3" name="Straight Connector 15"/>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4"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5" name="Straight Connector 21"/>
          <p:cNvSpPr>
            <a:spLocks noChangeShapeType="1"/>
          </p:cNvSpPr>
          <p:nvPr/>
        </p:nvSpPr>
        <p:spPr bwMode="auto">
          <a:xfrm>
            <a:off x="911383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6"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Oval 22"/>
          <p:cNvSpPr/>
          <p:nvPr/>
        </p:nvSpPr>
        <p:spPr bwMode="auto">
          <a:xfrm>
            <a:off x="1309688" y="4867275"/>
            <a:ext cx="641350"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9" name="Oval 23"/>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0" name="Oval 25"/>
          <p:cNvSpPr/>
          <p:nvPr/>
        </p:nvSpPr>
        <p:spPr bwMode="auto">
          <a:xfrm>
            <a:off x="1663700" y="5788025"/>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1" name="Oval 24"/>
          <p:cNvSpPr/>
          <p:nvPr/>
        </p:nvSpPr>
        <p:spPr>
          <a:xfrm>
            <a:off x="1905000" y="4495800"/>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Title 7"/>
          <p:cNvSpPr>
            <a:spLocks noGrp="1"/>
          </p:cNvSpPr>
          <p:nvPr>
            <p:ph type="ctrTitle"/>
          </p:nvPr>
        </p:nvSpPr>
        <p:spPr>
          <a:xfrm>
            <a:off x="2286000" y="3124200"/>
            <a:ext cx="6172200" cy="1894362"/>
          </a:xfrm>
        </p:spPr>
        <p:txBody>
          <a:bodyPr/>
          <a:lstStyle>
            <a:lvl1pPr>
              <a:defRPr b="1"/>
            </a:lvl1pPr>
          </a:lstStyle>
          <a:p>
            <a:r>
              <a:rPr lang="en-US" smtClean="0"/>
              <a:t>Click to edit Master title style</a:t>
            </a:r>
            <a:endParaRPr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22" name="Date Placeholder 27"/>
          <p:cNvSpPr>
            <a:spLocks noGrp="1"/>
          </p:cNvSpPr>
          <p:nvPr>
            <p:ph type="dt" sz="half" idx="10"/>
          </p:nvPr>
        </p:nvSpPr>
        <p:spPr bwMode="auto">
          <a:xfrm rot="5400000">
            <a:off x="7764463" y="1174750"/>
            <a:ext cx="2286000" cy="381000"/>
          </a:xfrm>
        </p:spPr>
        <p:txBody>
          <a:bodyPr/>
          <a:lstStyle>
            <a:lvl1pPr>
              <a:defRPr/>
            </a:lvl1pPr>
          </a:lstStyle>
          <a:p>
            <a:pPr>
              <a:defRPr/>
            </a:pPr>
            <a:fld id="{A13A32D8-2160-4013-8FB4-705478B422A3}" type="datetime1">
              <a:rPr lang="en-US"/>
              <a:pPr>
                <a:defRPr/>
              </a:pPr>
              <a:t>2/22/2013</a:t>
            </a:fld>
            <a:endParaRPr lang="en-US"/>
          </a:p>
        </p:txBody>
      </p:sp>
      <p:sp>
        <p:nvSpPr>
          <p:cNvPr id="23" name="Footer Placeholder 16"/>
          <p:cNvSpPr>
            <a:spLocks noGrp="1"/>
          </p:cNvSpPr>
          <p:nvPr>
            <p:ph type="ftr" sz="quarter" idx="11"/>
          </p:nvPr>
        </p:nvSpPr>
        <p:spPr bwMode="auto">
          <a:xfrm rot="5400000">
            <a:off x="7077076" y="4181475"/>
            <a:ext cx="3657600" cy="384175"/>
          </a:xfrm>
        </p:spPr>
        <p:txBody>
          <a:bodyPr/>
          <a:lstStyle>
            <a:lvl1pPr>
              <a:defRPr/>
            </a:lvl1pPr>
          </a:lstStyle>
          <a:p>
            <a:pPr>
              <a:defRPr/>
            </a:pPr>
            <a:r>
              <a:rPr lang="en-US"/>
              <a:t>MSHA 2013 Spring Conference </a:t>
            </a:r>
          </a:p>
        </p:txBody>
      </p:sp>
      <p:sp>
        <p:nvSpPr>
          <p:cNvPr id="24" name="Slide Number Placeholder 28"/>
          <p:cNvSpPr>
            <a:spLocks noGrp="1"/>
          </p:cNvSpPr>
          <p:nvPr>
            <p:ph type="sldNum" sz="quarter" idx="12"/>
          </p:nvPr>
        </p:nvSpPr>
        <p:spPr bwMode="auto">
          <a:xfrm>
            <a:off x="1325563" y="4929188"/>
            <a:ext cx="609600" cy="517525"/>
          </a:xfrm>
        </p:spPr>
        <p:txBody>
          <a:bodyPr/>
          <a:lstStyle>
            <a:lvl1pPr>
              <a:defRPr/>
            </a:lvl1pPr>
          </a:lstStyle>
          <a:p>
            <a:pPr>
              <a:defRPr/>
            </a:pPr>
            <a:fld id="{E0CFD3EC-DC58-4D28-9FD9-1E84AB07A5B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9E1EDBCC-65AB-4772-BEDA-9A13929CC0F2}" type="datetime1">
              <a:rPr lang="en-US"/>
              <a:pPr>
                <a:defRPr/>
              </a:pPr>
              <a:t>2/22/2013</a:t>
            </a:fld>
            <a:endParaRPr lang="en-US"/>
          </a:p>
        </p:txBody>
      </p:sp>
      <p:sp>
        <p:nvSpPr>
          <p:cNvPr id="5" name="Footer Placeholder 2"/>
          <p:cNvSpPr>
            <a:spLocks noGrp="1"/>
          </p:cNvSpPr>
          <p:nvPr>
            <p:ph type="ftr" sz="quarter" idx="11"/>
          </p:nvPr>
        </p:nvSpPr>
        <p:spPr/>
        <p:txBody>
          <a:bodyPr/>
          <a:lstStyle>
            <a:lvl1pPr>
              <a:defRPr/>
            </a:lvl1pPr>
          </a:lstStyle>
          <a:p>
            <a:pPr>
              <a:defRPr/>
            </a:pPr>
            <a:r>
              <a:rPr lang="en-US"/>
              <a:t>MSHA 2013 Spring Conference </a:t>
            </a:r>
          </a:p>
        </p:txBody>
      </p:sp>
      <p:sp>
        <p:nvSpPr>
          <p:cNvPr id="6" name="Slide Number Placeholder 22"/>
          <p:cNvSpPr>
            <a:spLocks noGrp="1"/>
          </p:cNvSpPr>
          <p:nvPr>
            <p:ph type="sldNum" sz="quarter" idx="12"/>
          </p:nvPr>
        </p:nvSpPr>
        <p:spPr/>
        <p:txBody>
          <a:bodyPr/>
          <a:lstStyle>
            <a:lvl1pPr>
              <a:defRPr/>
            </a:lvl1pPr>
          </a:lstStyle>
          <a:p>
            <a:pPr>
              <a:defRPr/>
            </a:pPr>
            <a:fld id="{304B1E9F-C3F7-44D0-9A07-9A445FA08E13}"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768FDC9E-64C6-4D04-A0CA-E26B4692CCAC}" type="datetime1">
              <a:rPr lang="en-US"/>
              <a:pPr>
                <a:defRPr/>
              </a:pPr>
              <a:t>2/22/2013</a:t>
            </a:fld>
            <a:endParaRPr lang="en-US"/>
          </a:p>
        </p:txBody>
      </p:sp>
      <p:sp>
        <p:nvSpPr>
          <p:cNvPr id="5" name="Footer Placeholder 2"/>
          <p:cNvSpPr>
            <a:spLocks noGrp="1"/>
          </p:cNvSpPr>
          <p:nvPr>
            <p:ph type="ftr" sz="quarter" idx="11"/>
          </p:nvPr>
        </p:nvSpPr>
        <p:spPr/>
        <p:txBody>
          <a:bodyPr/>
          <a:lstStyle>
            <a:lvl1pPr>
              <a:defRPr/>
            </a:lvl1pPr>
          </a:lstStyle>
          <a:p>
            <a:pPr>
              <a:defRPr/>
            </a:pPr>
            <a:r>
              <a:rPr lang="en-US"/>
              <a:t>MSHA 2013 Spring Conference </a:t>
            </a:r>
          </a:p>
        </p:txBody>
      </p:sp>
      <p:sp>
        <p:nvSpPr>
          <p:cNvPr id="6" name="Slide Number Placeholder 22"/>
          <p:cNvSpPr>
            <a:spLocks noGrp="1"/>
          </p:cNvSpPr>
          <p:nvPr>
            <p:ph type="sldNum" sz="quarter" idx="12"/>
          </p:nvPr>
        </p:nvSpPr>
        <p:spPr/>
        <p:txBody>
          <a:bodyPr/>
          <a:lstStyle>
            <a:lvl1pPr>
              <a:defRPr/>
            </a:lvl1pPr>
          </a:lstStyle>
          <a:p>
            <a:pPr>
              <a:defRPr/>
            </a:pPr>
            <a:fld id="{E04D8225-7BA8-4EFA-92F3-2371B0956573}"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7"/>
          <p:cNvSpPr>
            <a:spLocks noGrp="1"/>
          </p:cNvSpPr>
          <p:nvPr>
            <p:ph sz="quarter" idx="1"/>
          </p:nvPr>
        </p:nvSpPr>
        <p:spPr>
          <a:xfrm>
            <a:off x="457200" y="1600200"/>
            <a:ext cx="7467600" cy="487375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6"/>
          <p:cNvSpPr>
            <a:spLocks noGrp="1"/>
          </p:cNvSpPr>
          <p:nvPr>
            <p:ph type="dt" sz="half" idx="10"/>
          </p:nvPr>
        </p:nvSpPr>
        <p:spPr/>
        <p:txBody>
          <a:bodyPr rtlCol="0"/>
          <a:lstStyle>
            <a:lvl1pPr>
              <a:defRPr/>
            </a:lvl1pPr>
          </a:lstStyle>
          <a:p>
            <a:pPr>
              <a:defRPr/>
            </a:pPr>
            <a:fld id="{BEEF3D0B-9485-46A6-BDDC-3F32208ABA5E}" type="datetime1">
              <a:rPr lang="en-US"/>
              <a:pPr>
                <a:defRPr/>
              </a:pPr>
              <a:t>2/22/2013</a:t>
            </a:fld>
            <a:endParaRPr lang="en-US"/>
          </a:p>
        </p:txBody>
      </p:sp>
      <p:sp>
        <p:nvSpPr>
          <p:cNvPr id="5" name="Slide Number Placeholder 8"/>
          <p:cNvSpPr>
            <a:spLocks noGrp="1"/>
          </p:cNvSpPr>
          <p:nvPr>
            <p:ph type="sldNum" sz="quarter" idx="11"/>
          </p:nvPr>
        </p:nvSpPr>
        <p:spPr/>
        <p:txBody>
          <a:bodyPr rtlCol="0"/>
          <a:lstStyle>
            <a:lvl1pPr>
              <a:defRPr/>
            </a:lvl1pPr>
          </a:lstStyle>
          <a:p>
            <a:pPr>
              <a:defRPr/>
            </a:pPr>
            <a:fld id="{F083E277-CEE6-451F-846C-23FA93737A1F}" type="slidenum">
              <a:rPr lang="en-US"/>
              <a:pPr>
                <a:defRPr/>
              </a:pPr>
              <a:t>‹#›</a:t>
            </a:fld>
            <a:endParaRPr lang="en-US"/>
          </a:p>
        </p:txBody>
      </p:sp>
      <p:sp>
        <p:nvSpPr>
          <p:cNvPr id="6" name="Footer Placeholder 9"/>
          <p:cNvSpPr>
            <a:spLocks noGrp="1"/>
          </p:cNvSpPr>
          <p:nvPr>
            <p:ph type="ftr" sz="quarter" idx="12"/>
          </p:nvPr>
        </p:nvSpPr>
        <p:spPr/>
        <p:txBody>
          <a:bodyPr rtlCol="0"/>
          <a:lstStyle>
            <a:lvl1pPr>
              <a:defRPr/>
            </a:lvl1pPr>
          </a:lstStyle>
          <a:p>
            <a:pPr>
              <a:defRPr/>
            </a:pPr>
            <a:r>
              <a:rPr lang="en-US"/>
              <a:t>MSHA 2013 Spring Conference </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9"/>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10"/>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11"/>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Straight Connector 12"/>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9"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0" name="Straight Connector 14"/>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1" name="Straight Connector 15"/>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2"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3"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 name="Oval 19"/>
          <p:cNvSpPr/>
          <p:nvPr/>
        </p:nvSpPr>
        <p:spPr bwMode="auto">
          <a:xfrm>
            <a:off x="1323975" y="4867275"/>
            <a:ext cx="642938"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6" name="Oval 20"/>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 name="Oval 21"/>
          <p:cNvSpPr/>
          <p:nvPr/>
        </p:nvSpPr>
        <p:spPr bwMode="auto">
          <a:xfrm>
            <a:off x="1663700" y="5791200"/>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Oval 22"/>
          <p:cNvSpPr/>
          <p:nvPr/>
        </p:nvSpPr>
        <p:spPr bwMode="auto">
          <a:xfrm>
            <a:off x="1879600" y="4479925"/>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9" name="Straight Connector 25"/>
          <p:cNvSpPr>
            <a:spLocks noChangeShapeType="1"/>
          </p:cNvSpPr>
          <p:nvPr/>
        </p:nvSpPr>
        <p:spPr bwMode="auto">
          <a:xfrm>
            <a:off x="9097963"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lang="en-US" smtClean="0"/>
              <a:t>Click to edit Master title style</a:t>
            </a:r>
            <a:endParaRPr lang="en-US"/>
          </a:p>
        </p:txBody>
      </p:sp>
      <p:sp>
        <p:nvSpPr>
          <p:cNvPr id="3" name="Text Placeholder 2"/>
          <p:cNvSpPr>
            <a:spLocks noGrp="1"/>
          </p:cNvSpPr>
          <p:nvPr>
            <p:ph type="body" idx="1"/>
          </p:nvPr>
        </p:nvSpPr>
        <p:spPr>
          <a:xfrm>
            <a:off x="2286000" y="5010150"/>
            <a:ext cx="6172200" cy="1371600"/>
          </a:xfrm>
        </p:spPr>
        <p:txBody>
          <a:bodyPr/>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0" name="Date Placeholder 3"/>
          <p:cNvSpPr>
            <a:spLocks noGrp="1"/>
          </p:cNvSpPr>
          <p:nvPr>
            <p:ph type="dt" sz="half" idx="10"/>
          </p:nvPr>
        </p:nvSpPr>
        <p:spPr bwMode="auto">
          <a:xfrm rot="5400000">
            <a:off x="7762875" y="1169988"/>
            <a:ext cx="2286000" cy="381000"/>
          </a:xfrm>
        </p:spPr>
        <p:txBody>
          <a:bodyPr/>
          <a:lstStyle>
            <a:lvl1pPr>
              <a:defRPr/>
            </a:lvl1pPr>
          </a:lstStyle>
          <a:p>
            <a:pPr>
              <a:defRPr/>
            </a:pPr>
            <a:fld id="{1CB977FF-8692-459E-8B26-C881AD957D5E}" type="datetime1">
              <a:rPr lang="en-US"/>
              <a:pPr>
                <a:defRPr/>
              </a:pPr>
              <a:t>2/22/2013</a:t>
            </a:fld>
            <a:endParaRPr lang="en-US"/>
          </a:p>
        </p:txBody>
      </p:sp>
      <p:sp>
        <p:nvSpPr>
          <p:cNvPr id="21" name="Footer Placeholder 4"/>
          <p:cNvSpPr>
            <a:spLocks noGrp="1"/>
          </p:cNvSpPr>
          <p:nvPr>
            <p:ph type="ftr" sz="quarter" idx="11"/>
          </p:nvPr>
        </p:nvSpPr>
        <p:spPr bwMode="auto">
          <a:xfrm rot="5400000">
            <a:off x="7077076" y="4178300"/>
            <a:ext cx="3657600" cy="384175"/>
          </a:xfrm>
        </p:spPr>
        <p:txBody>
          <a:bodyPr/>
          <a:lstStyle>
            <a:lvl1pPr>
              <a:defRPr/>
            </a:lvl1pPr>
          </a:lstStyle>
          <a:p>
            <a:pPr>
              <a:defRPr/>
            </a:pPr>
            <a:r>
              <a:rPr lang="en-US"/>
              <a:t>MSHA 2013 Spring Conference </a:t>
            </a:r>
          </a:p>
        </p:txBody>
      </p:sp>
      <p:sp>
        <p:nvSpPr>
          <p:cNvPr id="22" name="Slide Number Placeholder 5"/>
          <p:cNvSpPr>
            <a:spLocks noGrp="1"/>
          </p:cNvSpPr>
          <p:nvPr>
            <p:ph type="sldNum" sz="quarter" idx="12"/>
          </p:nvPr>
        </p:nvSpPr>
        <p:spPr bwMode="auto">
          <a:xfrm>
            <a:off x="1339850" y="4929188"/>
            <a:ext cx="609600" cy="517525"/>
          </a:xfrm>
        </p:spPr>
        <p:txBody>
          <a:bodyPr/>
          <a:lstStyle>
            <a:lvl1pPr>
              <a:defRPr/>
            </a:lvl1pPr>
          </a:lstStyle>
          <a:p>
            <a:pPr>
              <a:defRPr/>
            </a:pPr>
            <a:fld id="{EF8CBDF6-77F7-4CA4-954D-F1D3CC54D45D}"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457200" y="1600200"/>
            <a:ext cx="3657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270248" y="1600200"/>
            <a:ext cx="3657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45AD8012-084F-4806-8BF6-F12E2D1B2043}" type="datetime1">
              <a:rPr lang="en-US"/>
              <a:pPr>
                <a:defRPr/>
              </a:pPr>
              <a:t>2/22/2013</a:t>
            </a:fld>
            <a:endParaRPr lang="en-US"/>
          </a:p>
        </p:txBody>
      </p:sp>
      <p:sp>
        <p:nvSpPr>
          <p:cNvPr id="6" name="Footer Placeholder 2"/>
          <p:cNvSpPr>
            <a:spLocks noGrp="1"/>
          </p:cNvSpPr>
          <p:nvPr>
            <p:ph type="ftr" sz="quarter" idx="11"/>
          </p:nvPr>
        </p:nvSpPr>
        <p:spPr/>
        <p:txBody>
          <a:bodyPr/>
          <a:lstStyle>
            <a:lvl1pPr>
              <a:defRPr/>
            </a:lvl1pPr>
          </a:lstStyle>
          <a:p>
            <a:pPr>
              <a:defRPr/>
            </a:pPr>
            <a:r>
              <a:rPr lang="en-US"/>
              <a:t>MSHA 2013 Spring Conference </a:t>
            </a:r>
          </a:p>
        </p:txBody>
      </p:sp>
      <p:sp>
        <p:nvSpPr>
          <p:cNvPr id="7" name="Slide Number Placeholder 22"/>
          <p:cNvSpPr>
            <a:spLocks noGrp="1"/>
          </p:cNvSpPr>
          <p:nvPr>
            <p:ph type="sldNum" sz="quarter" idx="12"/>
          </p:nvPr>
        </p:nvSpPr>
        <p:spPr/>
        <p:txBody>
          <a:bodyPr/>
          <a:lstStyle>
            <a:lvl1pPr>
              <a:defRPr/>
            </a:lvl1pPr>
          </a:lstStyle>
          <a:p>
            <a:pPr>
              <a:defRPr/>
            </a:pPr>
            <a:fld id="{9B40E458-6449-4913-8BDD-DDC219DE1D8A}"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lstStyle>
            <a:lvl1pPr>
              <a:defRPr/>
            </a:lvl1pPr>
          </a:lstStyle>
          <a:p>
            <a:r>
              <a:rPr lang="en-US" smtClean="0"/>
              <a:t>Click to edit Master title style</a:t>
            </a:r>
            <a:endParaRPr lang="en-US"/>
          </a:p>
        </p:txBody>
      </p:sp>
      <p:sp>
        <p:nvSpPr>
          <p:cNvPr id="11" name="Content Placeholder 10"/>
          <p:cNvSpPr>
            <a:spLocks noGrp="1"/>
          </p:cNvSpPr>
          <p:nvPr>
            <p:ph sz="quarter" idx="2"/>
          </p:nvPr>
        </p:nvSpPr>
        <p:spPr>
          <a:xfrm>
            <a:off x="457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37197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smtClean="0"/>
              <a:t>Click to edit Master text styles</a:t>
            </a:r>
          </a:p>
        </p:txBody>
      </p:sp>
      <p:sp>
        <p:nvSpPr>
          <p:cNvPr id="7" name="Date Placeholder 13"/>
          <p:cNvSpPr>
            <a:spLocks noGrp="1"/>
          </p:cNvSpPr>
          <p:nvPr>
            <p:ph type="dt" sz="half" idx="10"/>
          </p:nvPr>
        </p:nvSpPr>
        <p:spPr/>
        <p:txBody>
          <a:bodyPr/>
          <a:lstStyle>
            <a:lvl1pPr>
              <a:defRPr/>
            </a:lvl1pPr>
          </a:lstStyle>
          <a:p>
            <a:pPr>
              <a:defRPr/>
            </a:pPr>
            <a:fld id="{A4A033B0-43CF-4BF6-B508-92ECE03540D4}" type="datetime1">
              <a:rPr lang="en-US"/>
              <a:pPr>
                <a:defRPr/>
              </a:pPr>
              <a:t>2/22/2013</a:t>
            </a:fld>
            <a:endParaRPr lang="en-US"/>
          </a:p>
        </p:txBody>
      </p:sp>
      <p:sp>
        <p:nvSpPr>
          <p:cNvPr id="8" name="Footer Placeholder 2"/>
          <p:cNvSpPr>
            <a:spLocks noGrp="1"/>
          </p:cNvSpPr>
          <p:nvPr>
            <p:ph type="ftr" sz="quarter" idx="11"/>
          </p:nvPr>
        </p:nvSpPr>
        <p:spPr/>
        <p:txBody>
          <a:bodyPr/>
          <a:lstStyle>
            <a:lvl1pPr>
              <a:defRPr/>
            </a:lvl1pPr>
          </a:lstStyle>
          <a:p>
            <a:pPr>
              <a:defRPr/>
            </a:pPr>
            <a:r>
              <a:rPr lang="en-US"/>
              <a:t>MSHA 2013 Spring Conference </a:t>
            </a:r>
          </a:p>
        </p:txBody>
      </p:sp>
      <p:sp>
        <p:nvSpPr>
          <p:cNvPr id="9" name="Slide Number Placeholder 22"/>
          <p:cNvSpPr>
            <a:spLocks noGrp="1"/>
          </p:cNvSpPr>
          <p:nvPr>
            <p:ph type="sldNum" sz="quarter" idx="12"/>
          </p:nvPr>
        </p:nvSpPr>
        <p:spPr/>
        <p:txBody>
          <a:bodyPr/>
          <a:lstStyle>
            <a:lvl1pPr>
              <a:defRPr/>
            </a:lvl1pPr>
          </a:lstStyle>
          <a:p>
            <a:pPr>
              <a:defRPr/>
            </a:pPr>
            <a:fld id="{8792E3A2-847F-43E6-89BB-47422B4C6324}"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5"/>
          <p:cNvSpPr>
            <a:spLocks noGrp="1"/>
          </p:cNvSpPr>
          <p:nvPr>
            <p:ph type="dt" sz="half" idx="10"/>
          </p:nvPr>
        </p:nvSpPr>
        <p:spPr/>
        <p:txBody>
          <a:bodyPr rtlCol="0"/>
          <a:lstStyle>
            <a:lvl1pPr>
              <a:defRPr/>
            </a:lvl1pPr>
          </a:lstStyle>
          <a:p>
            <a:pPr>
              <a:defRPr/>
            </a:pPr>
            <a:fld id="{B5ADE7FF-F622-4021-8A4A-10422A072710}" type="datetime1">
              <a:rPr lang="en-US"/>
              <a:pPr>
                <a:defRPr/>
              </a:pPr>
              <a:t>2/22/2013</a:t>
            </a:fld>
            <a:endParaRPr lang="en-US"/>
          </a:p>
        </p:txBody>
      </p:sp>
      <p:sp>
        <p:nvSpPr>
          <p:cNvPr id="4" name="Slide Number Placeholder 6"/>
          <p:cNvSpPr>
            <a:spLocks noGrp="1"/>
          </p:cNvSpPr>
          <p:nvPr>
            <p:ph type="sldNum" sz="quarter" idx="11"/>
          </p:nvPr>
        </p:nvSpPr>
        <p:spPr/>
        <p:txBody>
          <a:bodyPr rtlCol="0"/>
          <a:lstStyle>
            <a:lvl1pPr>
              <a:defRPr/>
            </a:lvl1pPr>
          </a:lstStyle>
          <a:p>
            <a:pPr>
              <a:defRPr/>
            </a:pPr>
            <a:fld id="{12317A14-B8E8-46C5-9789-DC197B3C2CFA}" type="slidenum">
              <a:rPr lang="en-US"/>
              <a:pPr>
                <a:defRPr/>
              </a:pPr>
              <a:t>‹#›</a:t>
            </a:fld>
            <a:endParaRPr lang="en-US"/>
          </a:p>
        </p:txBody>
      </p:sp>
      <p:sp>
        <p:nvSpPr>
          <p:cNvPr id="5" name="Footer Placeholder 7"/>
          <p:cNvSpPr>
            <a:spLocks noGrp="1"/>
          </p:cNvSpPr>
          <p:nvPr>
            <p:ph type="ftr" sz="quarter" idx="12"/>
          </p:nvPr>
        </p:nvSpPr>
        <p:spPr/>
        <p:txBody>
          <a:bodyPr rtlCol="0"/>
          <a:lstStyle>
            <a:lvl1pPr>
              <a:defRPr/>
            </a:lvl1pPr>
          </a:lstStyle>
          <a:p>
            <a:pPr>
              <a:defRPr/>
            </a:pPr>
            <a:r>
              <a:rPr lang="en-US"/>
              <a:t>MSHA 2013 Spring Conference </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6A3FC9FE-27F9-4B62-81EF-0374CB8E393E}" type="datetime1">
              <a:rPr lang="en-US"/>
              <a:pPr>
                <a:defRPr/>
              </a:pPr>
              <a:t>2/22/2013</a:t>
            </a:fld>
            <a:endParaRPr lang="en-US"/>
          </a:p>
        </p:txBody>
      </p:sp>
      <p:sp>
        <p:nvSpPr>
          <p:cNvPr id="3" name="Footer Placeholder 2"/>
          <p:cNvSpPr>
            <a:spLocks noGrp="1"/>
          </p:cNvSpPr>
          <p:nvPr>
            <p:ph type="ftr" sz="quarter" idx="11"/>
          </p:nvPr>
        </p:nvSpPr>
        <p:spPr/>
        <p:txBody>
          <a:bodyPr/>
          <a:lstStyle>
            <a:lvl1pPr>
              <a:defRPr/>
            </a:lvl1pPr>
          </a:lstStyle>
          <a:p>
            <a:pPr>
              <a:defRPr/>
            </a:pPr>
            <a:r>
              <a:rPr lang="en-US"/>
              <a:t>MSHA 2013 Spring Conference </a:t>
            </a:r>
          </a:p>
        </p:txBody>
      </p:sp>
      <p:sp>
        <p:nvSpPr>
          <p:cNvPr id="4" name="Slide Number Placeholder 22"/>
          <p:cNvSpPr>
            <a:spLocks noGrp="1"/>
          </p:cNvSpPr>
          <p:nvPr>
            <p:ph type="sldNum" sz="quarter" idx="12"/>
          </p:nvPr>
        </p:nvSpPr>
        <p:spPr/>
        <p:txBody>
          <a:bodyPr/>
          <a:lstStyle>
            <a:lvl1pPr>
              <a:defRPr/>
            </a:lvl1pPr>
          </a:lstStyle>
          <a:p>
            <a:pPr>
              <a:defRPr/>
            </a:pPr>
            <a:fld id="{086E99F0-3DC3-4CC7-8A3E-7A93CE69A388}"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6"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7" name="Straight Connector 8"/>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8"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9"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1" name="Oval 13"/>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rot="5400000">
            <a:off x="3371850" y="3200400"/>
            <a:ext cx="6309360" cy="457200"/>
          </a:xfrm>
        </p:spPr>
        <p:txBody>
          <a:bodyPr/>
          <a:lstStyle>
            <a:lvl1pPr algn="l">
              <a:buNone/>
              <a:defRPr sz="2000" b="1" cap="small" baseline="0"/>
            </a:lvl1pPr>
          </a:lstStyle>
          <a:p>
            <a:r>
              <a:rPr lang="en-US" smtClean="0"/>
              <a:t>Click to edit Master title style</a:t>
            </a:r>
            <a:endParaRPr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8" name="Content Placeholder 17"/>
          <p:cNvSpPr>
            <a:spLocks noGrp="1"/>
          </p:cNvSpPr>
          <p:nvPr>
            <p:ph sz="quarter" idx="1"/>
          </p:nvPr>
        </p:nvSpPr>
        <p:spPr>
          <a:xfrm>
            <a:off x="304800" y="274320"/>
            <a:ext cx="5638800" cy="63276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Date Placeholder 20"/>
          <p:cNvSpPr>
            <a:spLocks noGrp="1"/>
          </p:cNvSpPr>
          <p:nvPr>
            <p:ph type="dt" sz="half" idx="10"/>
          </p:nvPr>
        </p:nvSpPr>
        <p:spPr/>
        <p:txBody>
          <a:bodyPr rtlCol="0"/>
          <a:lstStyle>
            <a:lvl1pPr>
              <a:defRPr/>
            </a:lvl1pPr>
          </a:lstStyle>
          <a:p>
            <a:pPr>
              <a:defRPr/>
            </a:pPr>
            <a:fld id="{31B01A24-0CFC-41A8-954C-F6F93031CF23}" type="datetime1">
              <a:rPr lang="en-US"/>
              <a:pPr>
                <a:defRPr/>
              </a:pPr>
              <a:t>2/22/2013</a:t>
            </a:fld>
            <a:endParaRPr lang="en-US"/>
          </a:p>
        </p:txBody>
      </p:sp>
      <p:sp>
        <p:nvSpPr>
          <p:cNvPr id="13" name="Slide Number Placeholder 21"/>
          <p:cNvSpPr>
            <a:spLocks noGrp="1"/>
          </p:cNvSpPr>
          <p:nvPr>
            <p:ph type="sldNum" sz="quarter" idx="11"/>
          </p:nvPr>
        </p:nvSpPr>
        <p:spPr/>
        <p:txBody>
          <a:bodyPr rtlCol="0"/>
          <a:lstStyle>
            <a:lvl1pPr>
              <a:defRPr/>
            </a:lvl1pPr>
          </a:lstStyle>
          <a:p>
            <a:pPr>
              <a:defRPr/>
            </a:pPr>
            <a:fld id="{B13D0DBF-120A-4F5A-86DE-6078723B28C9}" type="slidenum">
              <a:rPr lang="en-US"/>
              <a:pPr>
                <a:defRPr/>
              </a:pPr>
              <a:t>‹#›</a:t>
            </a:fld>
            <a:endParaRPr lang="en-US"/>
          </a:p>
        </p:txBody>
      </p:sp>
      <p:sp>
        <p:nvSpPr>
          <p:cNvPr id="14" name="Footer Placeholder 22"/>
          <p:cNvSpPr>
            <a:spLocks noGrp="1"/>
          </p:cNvSpPr>
          <p:nvPr>
            <p:ph type="ftr" sz="quarter" idx="12"/>
          </p:nvPr>
        </p:nvSpPr>
        <p:spPr/>
        <p:txBody>
          <a:bodyPr rtlCol="0"/>
          <a:lstStyle>
            <a:lvl1pPr>
              <a:defRPr/>
            </a:lvl1pPr>
          </a:lstStyle>
          <a:p>
            <a:pPr>
              <a:defRPr/>
            </a:pPr>
            <a:r>
              <a:rPr lang="en-US"/>
              <a:t>MSHA 2013 Spring Conference </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6" name="Oval 12"/>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8"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0"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11" name="Straight Connector 19"/>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2" name="Title 1"/>
          <p:cNvSpPr>
            <a:spLocks noGrp="1"/>
          </p:cNvSpPr>
          <p:nvPr>
            <p:ph type="title"/>
          </p:nvPr>
        </p:nvSpPr>
        <p:spPr>
          <a:xfrm rot="5400000">
            <a:off x="3350133" y="3200400"/>
            <a:ext cx="6309360" cy="457200"/>
          </a:xfrm>
        </p:spPr>
        <p:txBody>
          <a:bodyPr/>
          <a:lstStyle>
            <a:lvl1pPr algn="l">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ormAutofit/>
          </a:bodyPr>
          <a:lstStyle>
            <a:lvl1pPr marL="0"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spcCol="274320" rtlCol="0" fromWordArt="0" forceAA="0">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a:r>
              <a:rPr lang="en-US" smtClean="0"/>
              <a:t>Click to edit Master text styles</a:t>
            </a:r>
          </a:p>
        </p:txBody>
      </p:sp>
      <p:sp>
        <p:nvSpPr>
          <p:cNvPr id="12" name="Date Placeholder 16"/>
          <p:cNvSpPr>
            <a:spLocks noGrp="1"/>
          </p:cNvSpPr>
          <p:nvPr>
            <p:ph type="dt" sz="half" idx="10"/>
          </p:nvPr>
        </p:nvSpPr>
        <p:spPr/>
        <p:txBody>
          <a:bodyPr rtlCol="0"/>
          <a:lstStyle>
            <a:lvl1pPr>
              <a:defRPr/>
            </a:lvl1pPr>
          </a:lstStyle>
          <a:p>
            <a:pPr>
              <a:defRPr/>
            </a:pPr>
            <a:fld id="{E530661C-1A0A-4BE6-ABA4-063374237E3B}" type="datetime1">
              <a:rPr lang="en-US"/>
              <a:pPr>
                <a:defRPr/>
              </a:pPr>
              <a:t>2/22/2013</a:t>
            </a:fld>
            <a:endParaRPr lang="en-US"/>
          </a:p>
        </p:txBody>
      </p:sp>
      <p:sp>
        <p:nvSpPr>
          <p:cNvPr id="13" name="Slide Number Placeholder 17"/>
          <p:cNvSpPr>
            <a:spLocks noGrp="1"/>
          </p:cNvSpPr>
          <p:nvPr>
            <p:ph type="sldNum" sz="quarter" idx="11"/>
          </p:nvPr>
        </p:nvSpPr>
        <p:spPr/>
        <p:txBody>
          <a:bodyPr rtlCol="0"/>
          <a:lstStyle>
            <a:lvl1pPr>
              <a:defRPr/>
            </a:lvl1pPr>
          </a:lstStyle>
          <a:p>
            <a:pPr>
              <a:defRPr/>
            </a:pPr>
            <a:fld id="{2EAB189A-4DE0-4BAA-AB5B-95DF1B1B52AB}" type="slidenum">
              <a:rPr lang="en-US"/>
              <a:pPr>
                <a:defRPr/>
              </a:pPr>
              <a:t>‹#›</a:t>
            </a:fld>
            <a:endParaRPr lang="en-US"/>
          </a:p>
        </p:txBody>
      </p:sp>
      <p:sp>
        <p:nvSpPr>
          <p:cNvPr id="14" name="Footer Placeholder 20"/>
          <p:cNvSpPr>
            <a:spLocks noGrp="1"/>
          </p:cNvSpPr>
          <p:nvPr>
            <p:ph type="ftr" sz="quarter" idx="12"/>
          </p:nvPr>
        </p:nvSpPr>
        <p:spPr/>
        <p:txBody>
          <a:bodyPr rtlCol="0"/>
          <a:lstStyle>
            <a:lvl1pPr>
              <a:defRPr/>
            </a:lvl1pPr>
          </a:lstStyle>
          <a:p>
            <a:pPr>
              <a:defRPr/>
            </a:pPr>
            <a:r>
              <a:rPr lang="en-US"/>
              <a:t>MSHA 2013 Spring Conference </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lang="en-US" smtClean="0"/>
              <a:t>Click to edit Master title style</a:t>
            </a:r>
            <a:endParaRPr lang="en-US"/>
          </a:p>
        </p:txBody>
      </p:sp>
      <p:sp>
        <p:nvSpPr>
          <p:cNvPr id="1028" name="Text Placeholder 12"/>
          <p:cNvSpPr>
            <a:spLocks noGrp="1"/>
          </p:cNvSpPr>
          <p:nvPr>
            <p:ph type="body" idx="1"/>
          </p:nvPr>
        </p:nvSpPr>
        <p:spPr bwMode="auto">
          <a:xfrm>
            <a:off x="457200" y="1600200"/>
            <a:ext cx="7467600" cy="4873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rot="5400000">
            <a:off x="7589045" y="1081881"/>
            <a:ext cx="2011362" cy="384175"/>
          </a:xfrm>
          <a:prstGeom prst="rect">
            <a:avLst/>
          </a:prstGeom>
        </p:spPr>
        <p:txBody>
          <a:bodyPr vert="horz" anchor="ctr" anchorCtr="0"/>
          <a:lstStyle>
            <a:lvl1pPr algn="r" eaLnBrk="1" fontAlgn="auto" latinLnBrk="0" hangingPunct="1">
              <a:spcBef>
                <a:spcPts val="0"/>
              </a:spcBef>
              <a:spcAft>
                <a:spcPts val="0"/>
              </a:spcAft>
              <a:defRPr kumimoji="0" sz="1200">
                <a:solidFill>
                  <a:schemeClr val="tx2"/>
                </a:solidFill>
                <a:latin typeface="+mn-lt"/>
                <a:cs typeface="+mn-cs"/>
              </a:defRPr>
            </a:lvl1pPr>
          </a:lstStyle>
          <a:p>
            <a:pPr>
              <a:defRPr/>
            </a:pPr>
            <a:fld id="{1315EDC8-81F9-4EAB-99EF-2F0A79C50E09}" type="datetime1">
              <a:rPr lang="en-US"/>
              <a:pPr>
                <a:defRPr/>
              </a:pPr>
              <a:t>2/22/2013</a:t>
            </a:fld>
            <a:endParaRPr lang="en-US"/>
          </a:p>
        </p:txBody>
      </p:sp>
      <p:sp>
        <p:nvSpPr>
          <p:cNvPr id="3" name="Footer Placeholder 2"/>
          <p:cNvSpPr>
            <a:spLocks noGrp="1"/>
          </p:cNvSpPr>
          <p:nvPr>
            <p:ph type="ftr" sz="quarter" idx="3"/>
          </p:nvPr>
        </p:nvSpPr>
        <p:spPr>
          <a:xfrm rot="5400000">
            <a:off x="6989763" y="3736975"/>
            <a:ext cx="3200400" cy="365125"/>
          </a:xfrm>
          <a:prstGeom prst="rect">
            <a:avLst/>
          </a:prstGeom>
        </p:spPr>
        <p:txBody>
          <a:bodyPr vert="horz" anchor="ctr" anchorCtr="0"/>
          <a:lstStyle>
            <a:lvl1pPr algn="l" eaLnBrk="1" fontAlgn="auto" latinLnBrk="0" hangingPunct="1">
              <a:spcBef>
                <a:spcPts val="0"/>
              </a:spcBef>
              <a:spcAft>
                <a:spcPts val="0"/>
              </a:spcAft>
              <a:defRPr kumimoji="0" sz="1200">
                <a:solidFill>
                  <a:schemeClr val="tx2"/>
                </a:solidFill>
                <a:latin typeface="+mn-lt"/>
                <a:cs typeface="+mn-cs"/>
              </a:defRPr>
            </a:lvl1pPr>
          </a:lstStyle>
          <a:p>
            <a:pPr>
              <a:defRPr/>
            </a:pPr>
            <a:r>
              <a:rPr lang="en-US"/>
              <a:t>MSHA 2013 Spring Conference </a:t>
            </a:r>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2" name="Oval 11"/>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3" name="Slide Number Placeholder 22"/>
          <p:cNvSpPr>
            <a:spLocks noGrp="1"/>
          </p:cNvSpPr>
          <p:nvPr>
            <p:ph type="sldNum" sz="quarter" idx="4"/>
          </p:nvPr>
        </p:nvSpPr>
        <p:spPr>
          <a:xfrm>
            <a:off x="8129588" y="5734050"/>
            <a:ext cx="609600" cy="520700"/>
          </a:xfrm>
          <a:prstGeom prst="rect">
            <a:avLst/>
          </a:prstGeom>
        </p:spPr>
        <p:txBody>
          <a:bodyPr vert="horz" anchor="ctr"/>
          <a:lstStyle>
            <a:lvl1pPr algn="ctr" eaLnBrk="1" fontAlgn="auto" latinLnBrk="0" hangingPunct="1">
              <a:spcBef>
                <a:spcPts val="0"/>
              </a:spcBef>
              <a:spcAft>
                <a:spcPts val="0"/>
              </a:spcAft>
              <a:defRPr kumimoji="0" sz="1400" b="1">
                <a:solidFill>
                  <a:srgbClr val="FFFFFF"/>
                </a:solidFill>
                <a:latin typeface="+mn-lt"/>
                <a:cs typeface="+mn-cs"/>
              </a:defRPr>
            </a:lvl1pPr>
          </a:lstStyle>
          <a:p>
            <a:pPr>
              <a:defRPr/>
            </a:pPr>
            <a:fld id="{7C7EA64F-7F0E-46CA-9080-DBBA1F1E032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1" r:id="rId4"/>
    <p:sldLayoutId id="2147483752" r:id="rId5"/>
    <p:sldLayoutId id="2147483759" r:id="rId6"/>
    <p:sldLayoutId id="2147483753" r:id="rId7"/>
    <p:sldLayoutId id="2147483760" r:id="rId8"/>
    <p:sldLayoutId id="2147483761" r:id="rId9"/>
    <p:sldLayoutId id="2147483754" r:id="rId10"/>
    <p:sldLayoutId id="2147483755" r:id="rId11"/>
  </p:sldLayoutIdLst>
  <p:hf sldNum="0" hdr="0" dt="0"/>
  <p:txStyles>
    <p:titleStyle>
      <a:lvl1pPr algn="l" rtl="0" eaLnBrk="0" fontAlgn="base" hangingPunct="0">
        <a:spcBef>
          <a:spcPct val="0"/>
        </a:spcBef>
        <a:spcAft>
          <a:spcPct val="0"/>
        </a:spcAft>
        <a:defRPr sz="3000" kern="1200" cap="small">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Corbel" pitchFamily="34" charset="0"/>
        </a:defRPr>
      </a:lvl2pPr>
      <a:lvl3pPr algn="l" rtl="0" eaLnBrk="0" fontAlgn="base" hangingPunct="0">
        <a:spcBef>
          <a:spcPct val="0"/>
        </a:spcBef>
        <a:spcAft>
          <a:spcPct val="0"/>
        </a:spcAft>
        <a:defRPr sz="3000">
          <a:solidFill>
            <a:schemeClr val="tx2"/>
          </a:solidFill>
          <a:latin typeface="Corbel" pitchFamily="34" charset="0"/>
        </a:defRPr>
      </a:lvl3pPr>
      <a:lvl4pPr algn="l" rtl="0" eaLnBrk="0" fontAlgn="base" hangingPunct="0">
        <a:spcBef>
          <a:spcPct val="0"/>
        </a:spcBef>
        <a:spcAft>
          <a:spcPct val="0"/>
        </a:spcAft>
        <a:defRPr sz="3000">
          <a:solidFill>
            <a:schemeClr val="tx2"/>
          </a:solidFill>
          <a:latin typeface="Corbel" pitchFamily="34" charset="0"/>
        </a:defRPr>
      </a:lvl4pPr>
      <a:lvl5pPr algn="l" rtl="0" eaLnBrk="0" fontAlgn="base" hangingPunct="0">
        <a:spcBef>
          <a:spcPct val="0"/>
        </a:spcBef>
        <a:spcAft>
          <a:spcPct val="0"/>
        </a:spcAft>
        <a:defRPr sz="3000">
          <a:solidFill>
            <a:schemeClr val="tx2"/>
          </a:solidFill>
          <a:latin typeface="Corbel" pitchFamily="34" charset="0"/>
        </a:defRPr>
      </a:lvl5pPr>
      <a:lvl6pPr marL="457200" algn="l" rtl="0" fontAlgn="base">
        <a:spcBef>
          <a:spcPct val="0"/>
        </a:spcBef>
        <a:spcAft>
          <a:spcPct val="0"/>
        </a:spcAft>
        <a:defRPr sz="3000">
          <a:solidFill>
            <a:schemeClr val="tx2"/>
          </a:solidFill>
          <a:latin typeface="Corbel" pitchFamily="34" charset="0"/>
        </a:defRPr>
      </a:lvl6pPr>
      <a:lvl7pPr marL="914400" algn="l" rtl="0" fontAlgn="base">
        <a:spcBef>
          <a:spcPct val="0"/>
        </a:spcBef>
        <a:spcAft>
          <a:spcPct val="0"/>
        </a:spcAft>
        <a:defRPr sz="3000">
          <a:solidFill>
            <a:schemeClr val="tx2"/>
          </a:solidFill>
          <a:latin typeface="Corbel" pitchFamily="34" charset="0"/>
        </a:defRPr>
      </a:lvl7pPr>
      <a:lvl8pPr marL="1371600" algn="l" rtl="0" fontAlgn="base">
        <a:spcBef>
          <a:spcPct val="0"/>
        </a:spcBef>
        <a:spcAft>
          <a:spcPct val="0"/>
        </a:spcAft>
        <a:defRPr sz="3000">
          <a:solidFill>
            <a:schemeClr val="tx2"/>
          </a:solidFill>
          <a:latin typeface="Corbel" pitchFamily="34" charset="0"/>
        </a:defRPr>
      </a:lvl8pPr>
      <a:lvl9pPr marL="1828800" algn="l" rtl="0" fontAlgn="base">
        <a:spcBef>
          <a:spcPct val="0"/>
        </a:spcBef>
        <a:spcAft>
          <a:spcPct val="0"/>
        </a:spcAft>
        <a:defRPr sz="3000">
          <a:solidFill>
            <a:schemeClr val="tx2"/>
          </a:solidFill>
          <a:latin typeface="Corbel" pitchFamily="34" charset="0"/>
        </a:defRPr>
      </a:lvl9pPr>
    </p:titleStyle>
    <p:bodyStyle>
      <a:lvl1pPr marL="273050" indent="-273050" algn="l" rtl="0" eaLnBrk="0" fontAlgn="base" hangingPunct="0">
        <a:spcBef>
          <a:spcPts val="600"/>
        </a:spcBef>
        <a:spcAft>
          <a:spcPct val="0"/>
        </a:spcAft>
        <a:buClr>
          <a:schemeClr val="accent1"/>
        </a:buClr>
        <a:buSzPct val="70000"/>
        <a:buFont typeface="Wingdings"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file:///C:\Users\skesteloot\Dropbox\Hear%20Now%20Presentation\8C0C7CB8_Wireless%20FM%20Demo.avi" TargetMode="External"/><Relationship Id="rId1" Type="http://schemas.openxmlformats.org/officeDocument/2006/relationships/video" Target="file:///C:\Users\skesteloot\Dropbox\Hear%20Now%20Presentation\CBAC0668_Wireless%20FM%20Demo%20no%20FM.avi" TargetMode="External"/><Relationship Id="rId5" Type="http://schemas.openxmlformats.org/officeDocument/2006/relationships/image" Target="../media/image17.png"/><Relationship Id="rId4" Type="http://schemas.openxmlformats.org/officeDocument/2006/relationships/notesSlide" Target="../notesSlides/notesSlide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jpeg"/><Relationship Id="rId7" Type="http://schemas.openxmlformats.org/officeDocument/2006/relationships/image" Target="../media/image24.png"/><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42.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27.jpeg"/><Relationship Id="rId7" Type="http://schemas.openxmlformats.org/officeDocument/2006/relationships/image" Target="../media/image30.jpe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29.jpeg"/><Relationship Id="rId11" Type="http://schemas.openxmlformats.org/officeDocument/2006/relationships/image" Target="../media/image34.jpeg"/><Relationship Id="rId5" Type="http://schemas.openxmlformats.org/officeDocument/2006/relationships/image" Target="../media/image28.jpeg"/><Relationship Id="rId10" Type="http://schemas.openxmlformats.org/officeDocument/2006/relationships/image" Target="../media/image33.jpeg"/><Relationship Id="rId4" Type="http://schemas.openxmlformats.org/officeDocument/2006/relationships/image" Target="../media/image24.png"/><Relationship Id="rId9" Type="http://schemas.openxmlformats.org/officeDocument/2006/relationships/image" Target="../media/image32.jpeg"/></Relationships>
</file>

<file path=ppt/slides/_rels/slide4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4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image" Target="../media/image52.png"/><Relationship Id="rId18" Type="http://schemas.openxmlformats.org/officeDocument/2006/relationships/image" Target="../media/image57.png"/><Relationship Id="rId3" Type="http://schemas.openxmlformats.org/officeDocument/2006/relationships/image" Target="../media/image42.png"/><Relationship Id="rId7" Type="http://schemas.openxmlformats.org/officeDocument/2006/relationships/image" Target="../media/image46.png"/><Relationship Id="rId12" Type="http://schemas.openxmlformats.org/officeDocument/2006/relationships/image" Target="../media/image51.png"/><Relationship Id="rId17" Type="http://schemas.openxmlformats.org/officeDocument/2006/relationships/image" Target="../media/image56.jpeg"/><Relationship Id="rId2" Type="http://schemas.openxmlformats.org/officeDocument/2006/relationships/notesSlide" Target="../notesSlides/notesSlide9.xml"/><Relationship Id="rId16" Type="http://schemas.openxmlformats.org/officeDocument/2006/relationships/image" Target="../media/image55.png"/><Relationship Id="rId1" Type="http://schemas.openxmlformats.org/officeDocument/2006/relationships/slideLayout" Target="../slideLayouts/slideLayout2.xml"/><Relationship Id="rId6" Type="http://schemas.openxmlformats.org/officeDocument/2006/relationships/image" Target="../media/image45.png"/><Relationship Id="rId11" Type="http://schemas.openxmlformats.org/officeDocument/2006/relationships/image" Target="../media/image50.png"/><Relationship Id="rId5" Type="http://schemas.openxmlformats.org/officeDocument/2006/relationships/image" Target="../media/image44.png"/><Relationship Id="rId15" Type="http://schemas.openxmlformats.org/officeDocument/2006/relationships/image" Target="../media/image54.jpeg"/><Relationship Id="rId10" Type="http://schemas.openxmlformats.org/officeDocument/2006/relationships/image" Target="../media/image49.png"/><Relationship Id="rId4" Type="http://schemas.openxmlformats.org/officeDocument/2006/relationships/image" Target="../media/image43.png"/><Relationship Id="rId9" Type="http://schemas.openxmlformats.org/officeDocument/2006/relationships/image" Target="../media/image48.png"/><Relationship Id="rId14" Type="http://schemas.openxmlformats.org/officeDocument/2006/relationships/image" Target="../media/image53.png"/></Relationships>
</file>

<file path=ppt/slides/_rels/slide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hyperlink" Target="https://successforkidswithhearingloss.com/" TargetMode="External"/><Relationship Id="rId2" Type="http://schemas.openxmlformats.org/officeDocument/2006/relationships/hyperlink" Target="http://www.hearinglikeme.com/" TargetMode="External"/><Relationship Id="rId1" Type="http://schemas.openxmlformats.org/officeDocument/2006/relationships/slideLayout" Target="../slideLayouts/slideLayout2.xml"/><Relationship Id="rId5" Type="http://schemas.openxmlformats.org/officeDocument/2006/relationships/hyperlink" Target="http://www.brighthubeducation.com/special-ed-hearing-impairments/67528-tips-and-strategies-for-teaching-hearing-impaired-students/" TargetMode="External"/><Relationship Id="rId4" Type="http://schemas.openxmlformats.org/officeDocument/2006/relationships/hyperlink" Target="http://www.brighthubeducation.com/special-ed-inclusion-strategies/42913-hearing-impairment-teaching-strategies-for-an-inclusive-classroom/"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slideLayout" Target="../slideLayouts/slideLayout2.xml"/><Relationship Id="rId1" Type="http://schemas.openxmlformats.org/officeDocument/2006/relationships/video" Target="http://www.youtube.com/v/5yK4Z7n5NsI?version=3&amp;hl=en_US&amp;rel=0" TargetMode="Externa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oleObject" Target="../embeddings/Microsoft_Office_Excel_Chart1.xls"/><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Microsoft_Office_Excel_Chart2.xls"/></Relationships>
</file>

<file path=ppt/slides/_rels/slide69.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hyperlink" Target="http://www.dreamstime.com/register?jump_to=http://www.dreamstime.com/royalty-free-stock-image-good-bad-idea-image10669636" TargetMode="Externa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hyperlink" Target="http://jdsde.oxfordjournals.org/" TargetMode="External"/><Relationship Id="rId2" Type="http://schemas.openxmlformats.org/officeDocument/2006/relationships/hyperlink" Target="http://www.entnet.org/HealthInformation/EarlyHearingHealth.cfm" TargetMode="External"/><Relationship Id="rId1" Type="http://schemas.openxmlformats.org/officeDocument/2006/relationships/slideLayout" Target="../slideLayouts/slideLayout2.xml"/><Relationship Id="rId5" Type="http://schemas.openxmlformats.org/officeDocument/2006/relationships/hyperlink" Target="http://www.uiowa.edu/~ochl/info-pros.html" TargetMode="External"/><Relationship Id="rId4" Type="http://schemas.openxmlformats.org/officeDocument/2006/relationships/hyperlink" Target="http://www.audiology.org/resources/books/reviews/Pages/9781597561587.aspx"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19400" y="762000"/>
            <a:ext cx="4724400" cy="1371600"/>
          </a:xfrm>
        </p:spPr>
        <p:txBody>
          <a:bodyPr>
            <a:normAutofit fontScale="90000"/>
          </a:bodyPr>
          <a:lstStyle/>
          <a:p>
            <a:pPr algn="ctr" eaLnBrk="1" fontAlgn="auto" hangingPunct="1">
              <a:spcAft>
                <a:spcPts val="0"/>
              </a:spcAft>
              <a:defRPr/>
            </a:pPr>
            <a:r>
              <a:rPr lang="en-US" sz="3600" dirty="0" smtClean="0"/>
              <a:t>The “Hear” and Now</a:t>
            </a:r>
            <a:br>
              <a:rPr lang="en-US" sz="3600" dirty="0" smtClean="0"/>
            </a:br>
            <a:r>
              <a:rPr lang="en-US" sz="3600" dirty="0" smtClean="0"/>
              <a:t>Team Perspectives</a:t>
            </a:r>
            <a:r>
              <a:rPr lang="en-US" sz="3200" dirty="0" smtClean="0"/>
              <a:t/>
            </a:r>
            <a:br>
              <a:rPr lang="en-US" sz="3200" dirty="0" smtClean="0"/>
            </a:br>
            <a:endParaRPr lang="en-US" dirty="0"/>
          </a:p>
        </p:txBody>
      </p:sp>
      <p:sp>
        <p:nvSpPr>
          <p:cNvPr id="15362" name="Subtitle 2"/>
          <p:cNvSpPr>
            <a:spLocks noGrp="1"/>
          </p:cNvSpPr>
          <p:nvPr>
            <p:ph type="subTitle" idx="1"/>
          </p:nvPr>
        </p:nvSpPr>
        <p:spPr>
          <a:xfrm>
            <a:off x="2286000" y="2667000"/>
            <a:ext cx="6248400" cy="3429000"/>
          </a:xfrm>
        </p:spPr>
        <p:txBody>
          <a:bodyPr/>
          <a:lstStyle/>
          <a:p>
            <a:pPr algn="ctr" eaLnBrk="1" hangingPunct="1"/>
            <a:endParaRPr lang="en-US" sz="2000" smtClean="0"/>
          </a:p>
          <a:p>
            <a:pPr algn="ctr" eaLnBrk="1" hangingPunct="1"/>
            <a:r>
              <a:rPr lang="en-US" sz="2000" smtClean="0"/>
              <a:t>Current Topics in Pediatric Audiology and Education of Deaf and Hard of Hearing Students</a:t>
            </a:r>
          </a:p>
          <a:p>
            <a:pPr algn="ctr" eaLnBrk="1" hangingPunct="1"/>
            <a:endParaRPr lang="en-US" sz="2000" smtClean="0"/>
          </a:p>
          <a:p>
            <a:pPr algn="ctr" eaLnBrk="1" hangingPunct="1"/>
            <a:endParaRPr lang="en-US" sz="2000" smtClean="0"/>
          </a:p>
          <a:p>
            <a:pPr algn="ctr" eaLnBrk="1" hangingPunct="1"/>
            <a:endParaRPr lang="en-US" sz="2000" smtClean="0"/>
          </a:p>
          <a:p>
            <a:pPr algn="ctr" eaLnBrk="1" hangingPunct="1"/>
            <a:r>
              <a:rPr lang="en-US" sz="2000" smtClean="0"/>
              <a:t>Presented by Members of the MSHA Audiology Subcommittee</a:t>
            </a:r>
          </a:p>
          <a:p>
            <a:pPr eaLnBrk="1" hangingPunct="1"/>
            <a:endParaRPr lang="en-US"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Outcomes of Children with Hearing Loss (OCHL)</a:t>
            </a:r>
            <a:endParaRPr lang="en-US" dirty="0"/>
          </a:p>
        </p:txBody>
      </p:sp>
      <p:sp>
        <p:nvSpPr>
          <p:cNvPr id="26626" name="Content Placeholder 2"/>
          <p:cNvSpPr>
            <a:spLocks noGrp="1"/>
          </p:cNvSpPr>
          <p:nvPr>
            <p:ph sz="quarter" idx="1"/>
          </p:nvPr>
        </p:nvSpPr>
        <p:spPr>
          <a:xfrm>
            <a:off x="457200" y="1600200"/>
            <a:ext cx="7467600" cy="4873625"/>
          </a:xfrm>
        </p:spPr>
        <p:txBody>
          <a:bodyPr/>
          <a:lstStyle/>
          <a:p>
            <a:pPr>
              <a:buFont typeface="Wingdings" pitchFamily="2" charset="2"/>
              <a:buBlip>
                <a:blip r:embed="rId2"/>
              </a:buBlip>
            </a:pPr>
            <a:r>
              <a:rPr lang="en-US" smtClean="0"/>
              <a:t>OCHL team members as a National Institutes of Health (NIH) -funded study</a:t>
            </a:r>
          </a:p>
          <a:p>
            <a:pPr>
              <a:buFont typeface="Wingdings" pitchFamily="2" charset="2"/>
              <a:buBlip>
                <a:blip r:embed="rId2"/>
              </a:buBlip>
            </a:pPr>
            <a:r>
              <a:rPr lang="en-US" smtClean="0"/>
              <a:t>Outcome study of development of children with mild to severe hearing loss</a:t>
            </a:r>
          </a:p>
          <a:p>
            <a:pPr>
              <a:buFont typeface="Wingdings" pitchFamily="2" charset="2"/>
              <a:buBlip>
                <a:blip r:embed="rId2"/>
              </a:buBlip>
            </a:pPr>
            <a:r>
              <a:rPr lang="en-US" smtClean="0"/>
              <a:t>Data on social, academic, and communication of these children</a:t>
            </a:r>
          </a:p>
          <a:p>
            <a:pPr>
              <a:buFont typeface="Wingdings" pitchFamily="2" charset="2"/>
              <a:buBlip>
                <a:blip r:embed="rId2"/>
              </a:buBlip>
            </a:pPr>
            <a:r>
              <a:rPr lang="en-US" smtClean="0"/>
              <a:t>Overall snapshot of children in this study between time diagnosed and time when intervention was begun</a:t>
            </a:r>
          </a:p>
        </p:txBody>
      </p:sp>
      <p:sp>
        <p:nvSpPr>
          <p:cNvPr id="5" name="Footer Placeholder 4"/>
          <p:cNvSpPr>
            <a:spLocks noGrp="1"/>
          </p:cNvSpPr>
          <p:nvPr>
            <p:ph type="ftr" sz="quarter" idx="12"/>
          </p:nvPr>
        </p:nvSpPr>
        <p:spPr>
          <a:xfrm>
            <a:off x="5029200" y="6492875"/>
            <a:ext cx="3200400" cy="365125"/>
          </a:xfrm>
        </p:spPr>
        <p:txBody>
          <a:bodyPr/>
          <a:lstStyle/>
          <a:p>
            <a:pPr>
              <a:defRPr/>
            </a:pPr>
            <a:r>
              <a:rPr lang="en-US" dirty="0"/>
              <a:t>MSHA 2013 Spring Conference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What was the most significant factor in the time lag between when an infant was identified and intervention began?</a:t>
            </a:r>
            <a:endParaRPr lang="en-US" dirty="0"/>
          </a:p>
        </p:txBody>
      </p:sp>
      <p:sp>
        <p:nvSpPr>
          <p:cNvPr id="50178" name="Content Placeholder 2"/>
          <p:cNvSpPr>
            <a:spLocks noGrp="1"/>
          </p:cNvSpPr>
          <p:nvPr>
            <p:ph sz="quarter" idx="1"/>
          </p:nvPr>
        </p:nvSpPr>
        <p:spPr>
          <a:xfrm>
            <a:off x="457200" y="1600200"/>
            <a:ext cx="7467600" cy="4873625"/>
          </a:xfrm>
        </p:spPr>
        <p:txBody>
          <a:bodyPr/>
          <a:lstStyle/>
          <a:p>
            <a:pPr>
              <a:buFont typeface="Wingdings" pitchFamily="2" charset="2"/>
              <a:buBlip>
                <a:blip r:embed="rId2"/>
              </a:buBlip>
              <a:defRPr/>
            </a:pPr>
            <a:endParaRPr lang="en-US" dirty="0" smtClean="0"/>
          </a:p>
          <a:p>
            <a:pPr marL="457200" indent="-457200">
              <a:buFont typeface="+mj-lt"/>
              <a:buAutoNum type="arabicPeriod"/>
              <a:defRPr/>
            </a:pPr>
            <a:r>
              <a:rPr lang="en-US" dirty="0" smtClean="0"/>
              <a:t>Insurance coverage for tests and hearing aids</a:t>
            </a:r>
          </a:p>
          <a:p>
            <a:pPr marL="457200" indent="-457200">
              <a:buFont typeface="+mj-lt"/>
              <a:buAutoNum type="arabicPeriod"/>
              <a:defRPr/>
            </a:pPr>
            <a:r>
              <a:rPr lang="en-US" dirty="0" smtClean="0"/>
              <a:t>Birth order of the infant</a:t>
            </a:r>
          </a:p>
          <a:p>
            <a:pPr marL="457200" indent="-457200">
              <a:buFont typeface="+mj-lt"/>
              <a:buAutoNum type="arabicPeriod"/>
              <a:defRPr/>
            </a:pPr>
            <a:r>
              <a:rPr lang="en-US" dirty="0" smtClean="0"/>
              <a:t>Distance between testing facility and infant’s house</a:t>
            </a:r>
          </a:p>
          <a:p>
            <a:pPr marL="457200" indent="-457200">
              <a:buFont typeface="+mj-lt"/>
              <a:buAutoNum type="arabicPeriod"/>
              <a:defRPr/>
            </a:pPr>
            <a:r>
              <a:rPr lang="en-US" dirty="0" smtClean="0"/>
              <a:t>Mother’s level of education</a:t>
            </a:r>
          </a:p>
          <a:p>
            <a:pPr marL="457200" indent="-457200">
              <a:buFont typeface="+mj-lt"/>
              <a:buAutoNum type="arabicPeriod"/>
              <a:defRPr/>
            </a:pPr>
            <a:r>
              <a:rPr lang="en-US" dirty="0" smtClean="0"/>
              <a:t>Gross income of the household</a:t>
            </a:r>
          </a:p>
        </p:txBody>
      </p:sp>
      <p:sp>
        <p:nvSpPr>
          <p:cNvPr id="5" name="Footer Placeholder 4"/>
          <p:cNvSpPr>
            <a:spLocks noGrp="1"/>
          </p:cNvSpPr>
          <p:nvPr>
            <p:ph type="ftr" sz="quarter" idx="12"/>
          </p:nvPr>
        </p:nvSpPr>
        <p:spPr>
          <a:xfrm>
            <a:off x="5029200" y="6492875"/>
            <a:ext cx="3200400" cy="365125"/>
          </a:xfrm>
        </p:spPr>
        <p:txBody>
          <a:bodyPr/>
          <a:lstStyle/>
          <a:p>
            <a:pPr>
              <a:defRPr/>
            </a:pPr>
            <a:r>
              <a:rPr lang="en-US" dirty="0"/>
              <a:t>MSHA 2013 Spring Conference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OCHL Findings</a:t>
            </a:r>
            <a:endParaRPr lang="en-US" dirty="0"/>
          </a:p>
        </p:txBody>
      </p:sp>
      <p:sp>
        <p:nvSpPr>
          <p:cNvPr id="28674" name="Content Placeholder 2"/>
          <p:cNvSpPr>
            <a:spLocks noGrp="1"/>
          </p:cNvSpPr>
          <p:nvPr>
            <p:ph sz="quarter" idx="1"/>
          </p:nvPr>
        </p:nvSpPr>
        <p:spPr>
          <a:xfrm>
            <a:off x="457200" y="1600200"/>
            <a:ext cx="7467600" cy="4873625"/>
          </a:xfrm>
        </p:spPr>
        <p:txBody>
          <a:bodyPr/>
          <a:lstStyle/>
          <a:p>
            <a:pPr>
              <a:buFont typeface="Wingdings" pitchFamily="2" charset="2"/>
              <a:buBlip>
                <a:blip r:embed="rId2"/>
              </a:buBlip>
            </a:pPr>
            <a:r>
              <a:rPr lang="en-US" smtClean="0"/>
              <a:t>Children with mild hearing loss tend to wear their hearing aids less than those with mod. to severe loss.</a:t>
            </a:r>
          </a:p>
          <a:p>
            <a:pPr>
              <a:buFont typeface="Wingdings" pitchFamily="2" charset="2"/>
              <a:buBlip>
                <a:blip r:embed="rId2"/>
              </a:buBlip>
            </a:pPr>
            <a:r>
              <a:rPr lang="en-US" smtClean="0"/>
              <a:t>Some areas of speech and language tend to show more delays than others.</a:t>
            </a:r>
          </a:p>
          <a:p>
            <a:pPr>
              <a:buFont typeface="Wingdings" pitchFamily="2" charset="2"/>
              <a:buBlip>
                <a:blip r:embed="rId2"/>
              </a:buBlip>
            </a:pPr>
            <a:r>
              <a:rPr lang="en-US" smtClean="0"/>
              <a:t>Good listening environments are important. </a:t>
            </a:r>
          </a:p>
          <a:p>
            <a:pPr>
              <a:buFont typeface="Wingdings" pitchFamily="2" charset="2"/>
              <a:buBlip>
                <a:blip r:embed="rId2"/>
              </a:buBlip>
            </a:pPr>
            <a:r>
              <a:rPr lang="en-US" smtClean="0"/>
              <a:t>Quiet is better than noisy for listening!!</a:t>
            </a:r>
          </a:p>
        </p:txBody>
      </p:sp>
      <p:pic>
        <p:nvPicPr>
          <p:cNvPr id="28675" name="Picture 2"/>
          <p:cNvPicPr>
            <a:picLocks noChangeAspect="1" noChangeArrowheads="1"/>
          </p:cNvPicPr>
          <p:nvPr/>
        </p:nvPicPr>
        <p:blipFill>
          <a:blip r:embed="rId3" cstate="print"/>
          <a:srcRect/>
          <a:stretch>
            <a:fillRect/>
          </a:stretch>
        </p:blipFill>
        <p:spPr bwMode="auto">
          <a:xfrm>
            <a:off x="6629400" y="0"/>
            <a:ext cx="2514600" cy="1752600"/>
          </a:xfrm>
          <a:prstGeom prst="rect">
            <a:avLst/>
          </a:prstGeom>
          <a:noFill/>
          <a:ln w="9525">
            <a:noFill/>
            <a:miter lim="800000"/>
            <a:headEnd/>
            <a:tailEnd/>
          </a:ln>
        </p:spPr>
      </p:pic>
      <p:sp>
        <p:nvSpPr>
          <p:cNvPr id="6" name="Footer Placeholder 5"/>
          <p:cNvSpPr>
            <a:spLocks noGrp="1"/>
          </p:cNvSpPr>
          <p:nvPr>
            <p:ph type="ftr" sz="quarter" idx="12"/>
          </p:nvPr>
        </p:nvSpPr>
        <p:spPr>
          <a:xfrm>
            <a:off x="4876800" y="6492875"/>
            <a:ext cx="3200400" cy="365125"/>
          </a:xfrm>
        </p:spPr>
        <p:txBody>
          <a:bodyPr/>
          <a:lstStyle/>
          <a:p>
            <a:pPr>
              <a:defRPr/>
            </a:pPr>
            <a:r>
              <a:rPr lang="en-US" dirty="0"/>
              <a:t>MSHA 2013 Spring Conference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OCHL Findings</a:t>
            </a:r>
            <a:endParaRPr lang="en-US" dirty="0"/>
          </a:p>
        </p:txBody>
      </p:sp>
      <p:sp>
        <p:nvSpPr>
          <p:cNvPr id="52226" name="Content Placeholder 2"/>
          <p:cNvSpPr>
            <a:spLocks noGrp="1"/>
          </p:cNvSpPr>
          <p:nvPr>
            <p:ph sz="quarter" idx="1"/>
          </p:nvPr>
        </p:nvSpPr>
        <p:spPr>
          <a:xfrm>
            <a:off x="457200" y="1600200"/>
            <a:ext cx="7467600" cy="4873625"/>
          </a:xfrm>
        </p:spPr>
        <p:txBody>
          <a:bodyPr/>
          <a:lstStyle/>
          <a:p>
            <a:pPr>
              <a:buFont typeface="Wingdings" pitchFamily="2" charset="2"/>
              <a:buBlip>
                <a:blip r:embed="rId2"/>
              </a:buBlip>
              <a:defRPr/>
            </a:pPr>
            <a:r>
              <a:rPr lang="en-US" dirty="0" smtClean="0"/>
              <a:t>Most parents overestimate the amount of time their child is wearing hearing aids. How much time do they overestimate?</a:t>
            </a:r>
          </a:p>
          <a:p>
            <a:pPr marL="457200" indent="-457200">
              <a:buFont typeface="+mj-lt"/>
              <a:buAutoNum type="arabicPeriod"/>
              <a:defRPr/>
            </a:pPr>
            <a:r>
              <a:rPr lang="en-US" dirty="0" smtClean="0"/>
              <a:t>1 hour</a:t>
            </a:r>
          </a:p>
          <a:p>
            <a:pPr marL="457200" indent="-457200">
              <a:buFont typeface="+mj-lt"/>
              <a:buAutoNum type="arabicPeriod"/>
              <a:defRPr/>
            </a:pPr>
            <a:r>
              <a:rPr lang="en-US" dirty="0" smtClean="0"/>
              <a:t>2 ½ hours</a:t>
            </a:r>
          </a:p>
          <a:p>
            <a:pPr marL="457200" indent="-457200">
              <a:buFont typeface="+mj-lt"/>
              <a:buAutoNum type="arabicPeriod"/>
              <a:defRPr/>
            </a:pPr>
            <a:r>
              <a:rPr lang="en-US" dirty="0" smtClean="0"/>
              <a:t>4 hours </a:t>
            </a:r>
          </a:p>
          <a:p>
            <a:pPr marL="457200" indent="-457200">
              <a:buFont typeface="+mj-lt"/>
              <a:buAutoNum type="arabicPeriod"/>
              <a:defRPr/>
            </a:pPr>
            <a:r>
              <a:rPr lang="en-US" dirty="0" smtClean="0"/>
              <a:t>5 hours</a:t>
            </a:r>
          </a:p>
        </p:txBody>
      </p:sp>
      <p:sp>
        <p:nvSpPr>
          <p:cNvPr id="5" name="Footer Placeholder 4"/>
          <p:cNvSpPr>
            <a:spLocks noGrp="1"/>
          </p:cNvSpPr>
          <p:nvPr>
            <p:ph type="ftr" sz="quarter" idx="12"/>
          </p:nvPr>
        </p:nvSpPr>
        <p:spPr>
          <a:xfrm>
            <a:off x="4800600" y="6492875"/>
            <a:ext cx="3200400" cy="365125"/>
          </a:xfrm>
        </p:spPr>
        <p:txBody>
          <a:bodyPr/>
          <a:lstStyle/>
          <a:p>
            <a:pPr>
              <a:defRPr/>
            </a:pPr>
            <a:r>
              <a:rPr lang="en-US" dirty="0"/>
              <a:t>MSHA 2013 Spring Conference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OCHL Findings</a:t>
            </a:r>
            <a:endParaRPr lang="en-US" dirty="0"/>
          </a:p>
        </p:txBody>
      </p:sp>
      <p:sp>
        <p:nvSpPr>
          <p:cNvPr id="3" name="Content Placeholder 2"/>
          <p:cNvSpPr>
            <a:spLocks noGrp="1"/>
          </p:cNvSpPr>
          <p:nvPr>
            <p:ph sz="quarter" idx="1"/>
          </p:nvPr>
        </p:nvSpPr>
        <p:spPr>
          <a:xfrm>
            <a:off x="457200" y="1600200"/>
            <a:ext cx="7467600" cy="4873625"/>
          </a:xfrm>
        </p:spPr>
        <p:txBody>
          <a:bodyPr rtlCol="0">
            <a:normAutofit/>
          </a:bodyPr>
          <a:lstStyle/>
          <a:p>
            <a:pPr marL="0" indent="0">
              <a:buFont typeface="Wingdings" pitchFamily="2" charset="2"/>
              <a:buNone/>
              <a:defRPr/>
            </a:pPr>
            <a:r>
              <a:rPr lang="en-US" dirty="0"/>
              <a:t>Reasons reported for delay in intervention:</a:t>
            </a:r>
          </a:p>
          <a:p>
            <a:pPr>
              <a:buFont typeface="Wingdings" pitchFamily="2" charset="2"/>
              <a:buBlip>
                <a:blip r:embed="rId2"/>
              </a:buBlip>
              <a:defRPr/>
            </a:pPr>
            <a:endParaRPr lang="en-US" dirty="0"/>
          </a:p>
          <a:p>
            <a:pPr>
              <a:buFont typeface="Wingdings" pitchFamily="2" charset="2"/>
              <a:buBlip>
                <a:blip r:embed="rId2"/>
              </a:buBlip>
              <a:defRPr/>
            </a:pPr>
            <a:r>
              <a:rPr lang="en-US" dirty="0"/>
              <a:t>Pediatrician said to wait</a:t>
            </a:r>
          </a:p>
          <a:p>
            <a:pPr>
              <a:buFont typeface="Wingdings" pitchFamily="2" charset="2"/>
              <a:buBlip>
                <a:blip r:embed="rId2"/>
              </a:buBlip>
              <a:defRPr/>
            </a:pPr>
            <a:r>
              <a:rPr lang="en-US" dirty="0"/>
              <a:t>Family and doctor didn’t believe there was a hearing loss as child would sometimes turn their head to sound</a:t>
            </a:r>
          </a:p>
          <a:p>
            <a:pPr>
              <a:buFont typeface="Wingdings" pitchFamily="2" charset="2"/>
              <a:buBlip>
                <a:blip r:embed="rId2"/>
              </a:buBlip>
              <a:defRPr/>
            </a:pPr>
            <a:r>
              <a:rPr lang="en-US" dirty="0"/>
              <a:t>Family thought hearing loss was a temporary thing</a:t>
            </a:r>
          </a:p>
          <a:p>
            <a:pPr>
              <a:buFont typeface="Wingdings" pitchFamily="2" charset="2"/>
              <a:buBlip>
                <a:blip r:embed="rId2"/>
              </a:buBlip>
              <a:defRPr/>
            </a:pPr>
            <a:r>
              <a:rPr lang="en-US" dirty="0"/>
              <a:t>Difficulty in scheduling appointments</a:t>
            </a:r>
          </a:p>
          <a:p>
            <a:pPr>
              <a:buFont typeface="Wingdings" pitchFamily="2" charset="2"/>
              <a:buBlip>
                <a:blip r:embed="rId2"/>
              </a:buBlip>
              <a:defRPr/>
            </a:pPr>
            <a:r>
              <a:rPr lang="en-US" dirty="0"/>
              <a:t>May have passed </a:t>
            </a:r>
            <a:r>
              <a:rPr lang="en-US" dirty="0" smtClean="0"/>
              <a:t>Newborn Hearing Screening (NHS) </a:t>
            </a:r>
            <a:r>
              <a:rPr lang="en-US" dirty="0"/>
              <a:t>but has progressive loss</a:t>
            </a:r>
          </a:p>
        </p:txBody>
      </p:sp>
      <p:sp>
        <p:nvSpPr>
          <p:cNvPr id="5" name="Footer Placeholder 4"/>
          <p:cNvSpPr>
            <a:spLocks noGrp="1"/>
          </p:cNvSpPr>
          <p:nvPr>
            <p:ph type="ftr" sz="quarter" idx="12"/>
          </p:nvPr>
        </p:nvSpPr>
        <p:spPr>
          <a:xfrm>
            <a:off x="4876800" y="6492875"/>
            <a:ext cx="3200400" cy="365125"/>
          </a:xfrm>
        </p:spPr>
        <p:txBody>
          <a:bodyPr/>
          <a:lstStyle/>
          <a:p>
            <a:pPr>
              <a:defRPr/>
            </a:pPr>
            <a:r>
              <a:rPr lang="en-US" dirty="0"/>
              <a:t>MSHA 2013 Spring Conference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OCHL Findings</a:t>
            </a:r>
            <a:endParaRPr lang="en-US" dirty="0"/>
          </a:p>
        </p:txBody>
      </p:sp>
      <p:sp>
        <p:nvSpPr>
          <p:cNvPr id="31746" name="Content Placeholder 4"/>
          <p:cNvSpPr>
            <a:spLocks noGrp="1"/>
          </p:cNvSpPr>
          <p:nvPr>
            <p:ph sz="quarter" idx="1"/>
          </p:nvPr>
        </p:nvSpPr>
        <p:spPr>
          <a:xfrm>
            <a:off x="457200" y="1600200"/>
            <a:ext cx="7467600" cy="4873625"/>
          </a:xfrm>
        </p:spPr>
        <p:txBody>
          <a:bodyPr/>
          <a:lstStyle/>
          <a:p>
            <a:pPr>
              <a:buFont typeface="Wingdings" pitchFamily="2" charset="2"/>
              <a:buBlip>
                <a:blip r:embed="rId2"/>
              </a:buBlip>
            </a:pPr>
            <a:r>
              <a:rPr lang="en-US" smtClean="0"/>
              <a:t>Many children are not fit appropriately with hearing aids. </a:t>
            </a:r>
          </a:p>
          <a:p>
            <a:pPr>
              <a:buFont typeface="Wingdings" pitchFamily="2" charset="2"/>
              <a:buBlip>
                <a:blip r:embed="rId2"/>
              </a:buBlip>
            </a:pPr>
            <a:r>
              <a:rPr lang="en-US" smtClean="0"/>
              <a:t>In a noisy situation, a hearing impaired child may not always follow the conversation.  This impacts on further social skills.</a:t>
            </a:r>
          </a:p>
          <a:p>
            <a:pPr>
              <a:buFont typeface="Wingdings" pitchFamily="2" charset="2"/>
              <a:buBlip>
                <a:blip r:embed="rId2"/>
              </a:buBlip>
            </a:pPr>
            <a:r>
              <a:rPr lang="en-US" smtClean="0"/>
              <a:t>Public awareness must be continued.</a:t>
            </a:r>
          </a:p>
          <a:p>
            <a:pPr>
              <a:buFont typeface="Wingdings" pitchFamily="2" charset="2"/>
              <a:buBlip>
                <a:blip r:embed="rId2"/>
              </a:buBlip>
            </a:pPr>
            <a:r>
              <a:rPr lang="en-US" smtClean="0"/>
              <a:t>There is frequently confusion on how significant a hearing loss may be.</a:t>
            </a:r>
          </a:p>
        </p:txBody>
      </p:sp>
      <p:sp>
        <p:nvSpPr>
          <p:cNvPr id="5" name="Footer Placeholder 4"/>
          <p:cNvSpPr>
            <a:spLocks noGrp="1"/>
          </p:cNvSpPr>
          <p:nvPr>
            <p:ph type="ftr" sz="quarter" idx="12"/>
          </p:nvPr>
        </p:nvSpPr>
        <p:spPr>
          <a:xfrm>
            <a:off x="4876800" y="6492875"/>
            <a:ext cx="3200400" cy="365125"/>
          </a:xfrm>
        </p:spPr>
        <p:txBody>
          <a:bodyPr/>
          <a:lstStyle/>
          <a:p>
            <a:pPr>
              <a:defRPr/>
            </a:pPr>
            <a:r>
              <a:rPr lang="en-US" dirty="0"/>
              <a:t>MSHA 2013 Spring Conference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Helping Children Develop Listening</a:t>
            </a:r>
            <a:endParaRPr lang="en-US" dirty="0"/>
          </a:p>
        </p:txBody>
      </p:sp>
      <p:sp>
        <p:nvSpPr>
          <p:cNvPr id="32770" name="Content Placeholder 2"/>
          <p:cNvSpPr>
            <a:spLocks noGrp="1"/>
          </p:cNvSpPr>
          <p:nvPr>
            <p:ph sz="quarter" idx="1"/>
          </p:nvPr>
        </p:nvSpPr>
        <p:spPr>
          <a:xfrm>
            <a:off x="457200" y="1600200"/>
            <a:ext cx="7467600" cy="4873625"/>
          </a:xfrm>
        </p:spPr>
        <p:txBody>
          <a:bodyPr/>
          <a:lstStyle/>
          <a:p>
            <a:pPr>
              <a:buFont typeface="Wingdings" pitchFamily="2" charset="2"/>
              <a:buBlip>
                <a:blip r:embed="rId2"/>
              </a:buBlip>
            </a:pPr>
            <a:r>
              <a:rPr lang="en-US" smtClean="0"/>
              <a:t>Book by Carol Flexer and Elizabeth Cole called Children with Hearing Loss: Developing Listening and Talking Birth to Six</a:t>
            </a:r>
          </a:p>
          <a:p>
            <a:pPr>
              <a:buFont typeface="Wingdings" pitchFamily="2" charset="2"/>
              <a:buBlip>
                <a:blip r:embed="rId2"/>
              </a:buBlip>
            </a:pPr>
            <a:r>
              <a:rPr lang="en-US" smtClean="0"/>
              <a:t>Listening is a function of the brain, not the ear</a:t>
            </a:r>
          </a:p>
          <a:p>
            <a:pPr>
              <a:buFont typeface="Wingdings" pitchFamily="2" charset="2"/>
              <a:buBlip>
                <a:blip r:embed="rId2"/>
              </a:buBlip>
            </a:pPr>
            <a:r>
              <a:rPr lang="en-US" smtClean="0"/>
              <a:t>Neural maturation is significant during the first 3 years of life</a:t>
            </a:r>
          </a:p>
          <a:p>
            <a:pPr>
              <a:buFont typeface="Wingdings" pitchFamily="2" charset="2"/>
              <a:buBlip>
                <a:blip r:embed="rId2"/>
              </a:buBlip>
            </a:pPr>
            <a:r>
              <a:rPr lang="en-US" smtClean="0"/>
              <a:t>No auditory access then no auditory maturation!!!</a:t>
            </a:r>
          </a:p>
        </p:txBody>
      </p:sp>
      <p:sp>
        <p:nvSpPr>
          <p:cNvPr id="5" name="Footer Placeholder 4"/>
          <p:cNvSpPr>
            <a:spLocks noGrp="1"/>
          </p:cNvSpPr>
          <p:nvPr>
            <p:ph type="ftr" sz="quarter" idx="12"/>
          </p:nvPr>
        </p:nvSpPr>
        <p:spPr>
          <a:xfrm>
            <a:off x="4724400" y="6492875"/>
            <a:ext cx="3200400" cy="365125"/>
          </a:xfrm>
        </p:spPr>
        <p:txBody>
          <a:bodyPr/>
          <a:lstStyle/>
          <a:p>
            <a:pPr>
              <a:defRPr/>
            </a:pPr>
            <a:r>
              <a:rPr lang="en-US" dirty="0"/>
              <a:t>MSHA 2013 Spring Conference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Flexor/Cole cont.</a:t>
            </a:r>
            <a:endParaRPr lang="en-US" dirty="0"/>
          </a:p>
        </p:txBody>
      </p:sp>
      <p:sp>
        <p:nvSpPr>
          <p:cNvPr id="3" name="Content Placeholder 2"/>
          <p:cNvSpPr>
            <a:spLocks noGrp="1"/>
          </p:cNvSpPr>
          <p:nvPr>
            <p:ph sz="quarter" idx="1"/>
          </p:nvPr>
        </p:nvSpPr>
        <p:spPr>
          <a:xfrm>
            <a:off x="457200" y="1600200"/>
            <a:ext cx="7467600" cy="4873625"/>
          </a:xfrm>
        </p:spPr>
        <p:txBody>
          <a:bodyPr rtlCol="0">
            <a:normAutofit/>
          </a:bodyPr>
          <a:lstStyle/>
          <a:p>
            <a:pPr marL="0" indent="0">
              <a:buFont typeface="Wingdings" pitchFamily="2" charset="2"/>
              <a:buNone/>
              <a:defRPr/>
            </a:pPr>
            <a:r>
              <a:rPr lang="en-US" dirty="0"/>
              <a:t>Four steps to learning </a:t>
            </a:r>
            <a:r>
              <a:rPr lang="en-US" dirty="0" smtClean="0"/>
              <a:t>language:</a:t>
            </a:r>
            <a:endParaRPr lang="en-US" dirty="0"/>
          </a:p>
          <a:p>
            <a:pPr>
              <a:buFont typeface="Wingdings" pitchFamily="2" charset="2"/>
              <a:buBlip>
                <a:blip r:embed="rId2"/>
              </a:buBlip>
              <a:defRPr/>
            </a:pPr>
            <a:r>
              <a:rPr lang="en-US" dirty="0" smtClean="0"/>
              <a:t>Child’s </a:t>
            </a:r>
            <a:r>
              <a:rPr lang="en-US" dirty="0"/>
              <a:t>amplification must be worn at all times</a:t>
            </a:r>
          </a:p>
          <a:p>
            <a:pPr>
              <a:buFont typeface="Wingdings" pitchFamily="2" charset="2"/>
              <a:buBlip>
                <a:blip r:embed="rId2"/>
              </a:buBlip>
              <a:defRPr/>
            </a:pPr>
            <a:r>
              <a:rPr lang="en-US" dirty="0" smtClean="0"/>
              <a:t>Reduce </a:t>
            </a:r>
            <a:r>
              <a:rPr lang="en-US" dirty="0"/>
              <a:t>the noise!!!</a:t>
            </a:r>
          </a:p>
          <a:p>
            <a:pPr>
              <a:buFont typeface="Wingdings" pitchFamily="2" charset="2"/>
              <a:buBlip>
                <a:blip r:embed="rId2"/>
              </a:buBlip>
              <a:defRPr/>
            </a:pPr>
            <a:r>
              <a:rPr lang="en-US" dirty="0"/>
              <a:t> </a:t>
            </a:r>
            <a:r>
              <a:rPr lang="en-US" dirty="0" smtClean="0"/>
              <a:t>Control </a:t>
            </a:r>
            <a:r>
              <a:rPr lang="en-US" dirty="0"/>
              <a:t>the distance between the speaker and </a:t>
            </a:r>
            <a:r>
              <a:rPr lang="en-US" dirty="0" smtClean="0"/>
              <a:t>the child</a:t>
            </a:r>
            <a:endParaRPr lang="en-US" dirty="0"/>
          </a:p>
          <a:p>
            <a:pPr>
              <a:buFont typeface="Wingdings" pitchFamily="2" charset="2"/>
              <a:buBlip>
                <a:blip r:embed="rId2"/>
              </a:buBlip>
              <a:defRPr/>
            </a:pPr>
            <a:r>
              <a:rPr lang="en-US" dirty="0" smtClean="0"/>
              <a:t>Parents </a:t>
            </a:r>
            <a:r>
              <a:rPr lang="en-US" dirty="0"/>
              <a:t>learn and use good communication strategies to strengthen auditory access</a:t>
            </a:r>
          </a:p>
        </p:txBody>
      </p:sp>
      <p:sp>
        <p:nvSpPr>
          <p:cNvPr id="5" name="Footer Placeholder 4"/>
          <p:cNvSpPr>
            <a:spLocks noGrp="1"/>
          </p:cNvSpPr>
          <p:nvPr>
            <p:ph type="ftr" sz="quarter" idx="12"/>
          </p:nvPr>
        </p:nvSpPr>
        <p:spPr>
          <a:xfrm>
            <a:off x="4724400" y="6492875"/>
            <a:ext cx="3200400" cy="365125"/>
          </a:xfrm>
        </p:spPr>
        <p:txBody>
          <a:bodyPr/>
          <a:lstStyle/>
          <a:p>
            <a:pPr>
              <a:defRPr/>
            </a:pPr>
            <a:r>
              <a:rPr lang="en-US" dirty="0"/>
              <a:t>MSHA 2013 Spring Conference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Mary Pat Moeller in Audiology Today (May/June 2010)</a:t>
            </a:r>
            <a:endParaRPr lang="en-US" dirty="0"/>
          </a:p>
        </p:txBody>
      </p:sp>
      <p:sp>
        <p:nvSpPr>
          <p:cNvPr id="34818" name="Content Placeholder 2"/>
          <p:cNvSpPr>
            <a:spLocks noGrp="1"/>
          </p:cNvSpPr>
          <p:nvPr>
            <p:ph sz="quarter" idx="1"/>
          </p:nvPr>
        </p:nvSpPr>
        <p:spPr>
          <a:xfrm>
            <a:off x="457200" y="1600200"/>
            <a:ext cx="7467600" cy="4873625"/>
          </a:xfrm>
        </p:spPr>
        <p:txBody>
          <a:bodyPr/>
          <a:lstStyle/>
          <a:p>
            <a:pPr>
              <a:buFont typeface="Wingdings" pitchFamily="2" charset="2"/>
              <a:buBlip>
                <a:blip r:embed="rId2"/>
              </a:buBlip>
            </a:pPr>
            <a:r>
              <a:rPr lang="en-US" smtClean="0"/>
              <a:t>She wrote an article comparing normal hearing children and hearing impaired children in comparison with early word learning</a:t>
            </a:r>
          </a:p>
          <a:p>
            <a:pPr>
              <a:buFont typeface="Wingdings" pitchFamily="2" charset="2"/>
              <a:buBlip>
                <a:blip r:embed="rId2"/>
              </a:buBlip>
            </a:pPr>
            <a:r>
              <a:rPr lang="en-US" smtClean="0"/>
              <a:t>Normal hearing children have milestones with word production, i.e. 12 months, 19 months,etc.</a:t>
            </a:r>
          </a:p>
          <a:p>
            <a:pPr>
              <a:buFont typeface="Wingdings" pitchFamily="2" charset="2"/>
              <a:buBlip>
                <a:blip r:embed="rId2"/>
              </a:buBlip>
            </a:pPr>
            <a:r>
              <a:rPr lang="en-US" smtClean="0"/>
              <a:t>Children that are identified earlier with hearing loss progress at a slower rate.</a:t>
            </a:r>
          </a:p>
        </p:txBody>
      </p:sp>
      <p:sp>
        <p:nvSpPr>
          <p:cNvPr id="5" name="Footer Placeholder 4"/>
          <p:cNvSpPr>
            <a:spLocks noGrp="1"/>
          </p:cNvSpPr>
          <p:nvPr>
            <p:ph type="ftr" sz="quarter" idx="12"/>
          </p:nvPr>
        </p:nvSpPr>
        <p:spPr>
          <a:xfrm>
            <a:off x="4648200" y="6492875"/>
            <a:ext cx="3200400" cy="365125"/>
          </a:xfrm>
        </p:spPr>
        <p:txBody>
          <a:bodyPr/>
          <a:lstStyle/>
          <a:p>
            <a:pPr>
              <a:defRPr/>
            </a:pPr>
            <a:r>
              <a:rPr lang="en-US" dirty="0"/>
              <a:t>MSHA 2013 Spring Conference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Mary Pat Moeller article</a:t>
            </a:r>
            <a:endParaRPr lang="en-US" dirty="0"/>
          </a:p>
        </p:txBody>
      </p:sp>
      <p:sp>
        <p:nvSpPr>
          <p:cNvPr id="35842" name="Content Placeholder 2"/>
          <p:cNvSpPr>
            <a:spLocks noGrp="1"/>
          </p:cNvSpPr>
          <p:nvPr>
            <p:ph sz="quarter" idx="1"/>
          </p:nvPr>
        </p:nvSpPr>
        <p:spPr>
          <a:xfrm>
            <a:off x="457200" y="1600200"/>
            <a:ext cx="7467600" cy="4873625"/>
          </a:xfrm>
        </p:spPr>
        <p:txBody>
          <a:bodyPr/>
          <a:lstStyle/>
          <a:p>
            <a:pPr>
              <a:buFont typeface="Wingdings" pitchFamily="2" charset="2"/>
              <a:buBlip>
                <a:blip r:embed="rId2"/>
              </a:buBlip>
            </a:pPr>
            <a:r>
              <a:rPr lang="en-US" smtClean="0"/>
              <a:t>Children who wear their hearing aids longer on a daily basis appear to learn words earlier.</a:t>
            </a:r>
          </a:p>
          <a:p>
            <a:pPr>
              <a:buFont typeface="Wingdings" pitchFamily="2" charset="2"/>
              <a:buBlip>
                <a:blip r:embed="rId2"/>
              </a:buBlip>
            </a:pPr>
            <a:r>
              <a:rPr lang="en-US" smtClean="0"/>
              <a:t>Difficult situations for wearing hearing aids include family trips, playing outside, etc.</a:t>
            </a:r>
          </a:p>
          <a:p>
            <a:pPr>
              <a:buFont typeface="Wingdings" pitchFamily="2" charset="2"/>
              <a:buBlip>
                <a:blip r:embed="rId2"/>
              </a:buBlip>
            </a:pPr>
            <a:r>
              <a:rPr lang="en-US" smtClean="0"/>
              <a:t>At 12-18 months, children start to understand more cognitively, i.e. “mom runs when I pull my hearing aids off”.</a:t>
            </a:r>
          </a:p>
          <a:p>
            <a:pPr>
              <a:buFont typeface="Wingdings" pitchFamily="2" charset="2"/>
              <a:buBlip>
                <a:blip r:embed="rId2"/>
              </a:buBlip>
            </a:pPr>
            <a:r>
              <a:rPr lang="en-US" smtClean="0"/>
              <a:t>Auditory access is important for incidental learning.  Hearing aids must be working!!!</a:t>
            </a:r>
          </a:p>
        </p:txBody>
      </p:sp>
      <p:sp>
        <p:nvSpPr>
          <p:cNvPr id="5" name="Footer Placeholder 4"/>
          <p:cNvSpPr>
            <a:spLocks noGrp="1"/>
          </p:cNvSpPr>
          <p:nvPr>
            <p:ph type="ftr" sz="quarter" idx="12"/>
          </p:nvPr>
        </p:nvSpPr>
        <p:spPr>
          <a:xfrm>
            <a:off x="4724400" y="6492875"/>
            <a:ext cx="3200400" cy="365125"/>
          </a:xfrm>
        </p:spPr>
        <p:txBody>
          <a:bodyPr/>
          <a:lstStyle/>
          <a:p>
            <a:pPr>
              <a:defRPr/>
            </a:pPr>
            <a:r>
              <a:rPr lang="en-US" dirty="0"/>
              <a:t>MSHA 2013 Spring Conference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467600" cy="1143000"/>
          </a:xfrm>
        </p:spPr>
        <p:txBody>
          <a:bodyPr/>
          <a:lstStyle/>
          <a:p>
            <a:pPr algn="ctr" eaLnBrk="1" fontAlgn="auto" hangingPunct="1">
              <a:spcAft>
                <a:spcPts val="0"/>
              </a:spcAft>
              <a:defRPr/>
            </a:pPr>
            <a:r>
              <a:rPr lang="en-US" sz="4400" dirty="0" smtClean="0"/>
              <a:t>Presenters</a:t>
            </a:r>
            <a:endParaRPr lang="en-US" sz="4400" dirty="0"/>
          </a:p>
        </p:txBody>
      </p:sp>
      <p:sp>
        <p:nvSpPr>
          <p:cNvPr id="15362" name="Content Placeholder 2"/>
          <p:cNvSpPr>
            <a:spLocks noGrp="1"/>
          </p:cNvSpPr>
          <p:nvPr>
            <p:ph sz="quarter" idx="1"/>
          </p:nvPr>
        </p:nvSpPr>
        <p:spPr>
          <a:xfrm>
            <a:off x="304800" y="1219200"/>
            <a:ext cx="8229600" cy="5257800"/>
          </a:xfrm>
        </p:spPr>
        <p:txBody>
          <a:bodyPr/>
          <a:lstStyle/>
          <a:p>
            <a:pPr marL="0" algn="ctr" eaLnBrk="1" hangingPunct="1">
              <a:spcBef>
                <a:spcPct val="0"/>
              </a:spcBef>
              <a:spcAft>
                <a:spcPts val="600"/>
              </a:spcAft>
              <a:buFont typeface="Wingdings" pitchFamily="2" charset="2"/>
              <a:buNone/>
              <a:defRPr/>
            </a:pPr>
            <a:r>
              <a:rPr lang="en-US" sz="1800" dirty="0" smtClean="0"/>
              <a:t>Lori Van Riper, Ph.D. </a:t>
            </a:r>
          </a:p>
          <a:p>
            <a:pPr marL="0" algn="ctr" eaLnBrk="1" hangingPunct="1">
              <a:spcBef>
                <a:spcPct val="0"/>
              </a:spcBef>
              <a:spcAft>
                <a:spcPts val="600"/>
              </a:spcAft>
              <a:buFont typeface="Wingdings" pitchFamily="2" charset="2"/>
              <a:buNone/>
              <a:defRPr/>
            </a:pPr>
            <a:r>
              <a:rPr lang="en-US" sz="1800" dirty="0" smtClean="0"/>
              <a:t>University of Michigan Mott Children’s Hospital</a:t>
            </a:r>
          </a:p>
          <a:p>
            <a:pPr marL="0" algn="ctr" eaLnBrk="1" hangingPunct="1">
              <a:spcBef>
                <a:spcPct val="0"/>
              </a:spcBef>
              <a:spcAft>
                <a:spcPts val="600"/>
              </a:spcAft>
              <a:buFont typeface="Wingdings" pitchFamily="2" charset="2"/>
              <a:buNone/>
              <a:defRPr/>
            </a:pPr>
            <a:endParaRPr lang="en-US" sz="1800" dirty="0" smtClean="0"/>
          </a:p>
          <a:p>
            <a:pPr marL="0" algn="ctr" eaLnBrk="1" hangingPunct="1">
              <a:spcBef>
                <a:spcPct val="0"/>
              </a:spcBef>
              <a:spcAft>
                <a:spcPts val="600"/>
              </a:spcAft>
              <a:buFont typeface="Wingdings" pitchFamily="2" charset="2"/>
              <a:buNone/>
              <a:defRPr/>
            </a:pPr>
            <a:r>
              <a:rPr lang="en-US" sz="1800" dirty="0" smtClean="0"/>
              <a:t>Kate Bolt, </a:t>
            </a:r>
            <a:r>
              <a:rPr lang="en-US" sz="1800" dirty="0" err="1" smtClean="0"/>
              <a:t>Au.D</a:t>
            </a:r>
            <a:endParaRPr lang="en-US" sz="1800" dirty="0" smtClean="0"/>
          </a:p>
          <a:p>
            <a:pPr algn="ctr" eaLnBrk="1" hangingPunct="1">
              <a:spcBef>
                <a:spcPct val="0"/>
              </a:spcBef>
              <a:spcAft>
                <a:spcPts val="600"/>
              </a:spcAft>
              <a:buFont typeface="Wingdings" pitchFamily="2" charset="2"/>
              <a:buNone/>
              <a:defRPr/>
            </a:pPr>
            <a:r>
              <a:rPr lang="en-US" sz="1800" dirty="0" err="1" smtClean="0"/>
              <a:t>Northview</a:t>
            </a:r>
            <a:r>
              <a:rPr lang="en-US" sz="1800" dirty="0" smtClean="0"/>
              <a:t> Public Schools/Kent ISD </a:t>
            </a:r>
          </a:p>
          <a:p>
            <a:pPr algn="ctr" eaLnBrk="1" hangingPunct="1">
              <a:spcBef>
                <a:spcPct val="0"/>
              </a:spcBef>
              <a:spcAft>
                <a:spcPts val="600"/>
              </a:spcAft>
              <a:buFont typeface="Wingdings" pitchFamily="2" charset="2"/>
              <a:buNone/>
              <a:defRPr/>
            </a:pPr>
            <a:endParaRPr lang="en-US" sz="1800" dirty="0" smtClean="0"/>
          </a:p>
          <a:p>
            <a:pPr algn="ctr" eaLnBrk="1" hangingPunct="1">
              <a:spcBef>
                <a:spcPct val="0"/>
              </a:spcBef>
              <a:spcAft>
                <a:spcPts val="600"/>
              </a:spcAft>
              <a:buFont typeface="Wingdings" pitchFamily="2" charset="2"/>
              <a:buNone/>
              <a:defRPr/>
            </a:pPr>
            <a:r>
              <a:rPr lang="en-US" sz="1800" dirty="0" smtClean="0"/>
              <a:t>Mary Jo Burtka, </a:t>
            </a:r>
            <a:r>
              <a:rPr lang="en-US" sz="1800" dirty="0" err="1" smtClean="0"/>
              <a:t>Au.D</a:t>
            </a:r>
            <a:r>
              <a:rPr lang="en-US" sz="1800" dirty="0" smtClean="0"/>
              <a:t>.</a:t>
            </a:r>
          </a:p>
          <a:p>
            <a:pPr algn="ctr" eaLnBrk="1" hangingPunct="1">
              <a:spcBef>
                <a:spcPct val="0"/>
              </a:spcBef>
              <a:spcAft>
                <a:spcPts val="600"/>
              </a:spcAft>
              <a:buFont typeface="Wingdings" pitchFamily="2" charset="2"/>
              <a:buNone/>
              <a:defRPr/>
            </a:pPr>
            <a:r>
              <a:rPr lang="en-US" sz="1800" dirty="0" smtClean="0"/>
              <a:t>Redford Union Public Schools</a:t>
            </a:r>
          </a:p>
          <a:p>
            <a:pPr algn="ctr" eaLnBrk="1" hangingPunct="1">
              <a:spcBef>
                <a:spcPct val="0"/>
              </a:spcBef>
              <a:spcAft>
                <a:spcPts val="600"/>
              </a:spcAft>
              <a:buFont typeface="Wingdings" pitchFamily="2" charset="2"/>
              <a:buNone/>
              <a:defRPr/>
            </a:pPr>
            <a:endParaRPr lang="en-US" sz="1800" dirty="0" smtClean="0"/>
          </a:p>
          <a:p>
            <a:pPr algn="ctr" eaLnBrk="1" hangingPunct="1">
              <a:spcBef>
                <a:spcPct val="0"/>
              </a:spcBef>
              <a:spcAft>
                <a:spcPts val="600"/>
              </a:spcAft>
              <a:buFont typeface="Wingdings" pitchFamily="2" charset="2"/>
              <a:buNone/>
              <a:defRPr/>
            </a:pPr>
            <a:r>
              <a:rPr lang="en-US" sz="1800" dirty="0" smtClean="0"/>
              <a:t> Kate Salathiel, </a:t>
            </a:r>
            <a:r>
              <a:rPr lang="en-US" sz="1800" dirty="0" err="1" smtClean="0"/>
              <a:t>Au.D</a:t>
            </a:r>
            <a:r>
              <a:rPr lang="en-US" sz="1800" dirty="0" smtClean="0"/>
              <a:t>.</a:t>
            </a:r>
          </a:p>
          <a:p>
            <a:pPr algn="ctr" eaLnBrk="1" hangingPunct="1">
              <a:spcBef>
                <a:spcPct val="0"/>
              </a:spcBef>
              <a:spcAft>
                <a:spcPts val="600"/>
              </a:spcAft>
              <a:buFont typeface="Wingdings" pitchFamily="2" charset="2"/>
              <a:buNone/>
              <a:defRPr/>
            </a:pPr>
            <a:r>
              <a:rPr lang="en-US" sz="1800" dirty="0" smtClean="0"/>
              <a:t>Lapeer County Intermediate School District </a:t>
            </a:r>
          </a:p>
          <a:p>
            <a:pPr algn="ctr" eaLnBrk="1" hangingPunct="1">
              <a:spcBef>
                <a:spcPct val="0"/>
              </a:spcBef>
              <a:spcAft>
                <a:spcPts val="600"/>
              </a:spcAft>
              <a:buFont typeface="Wingdings" pitchFamily="2" charset="2"/>
              <a:buNone/>
              <a:defRPr/>
            </a:pPr>
            <a:r>
              <a:rPr lang="en-US" sz="1800" dirty="0" smtClean="0"/>
              <a:t>	</a:t>
            </a:r>
          </a:p>
          <a:p>
            <a:pPr algn="ctr" eaLnBrk="1" hangingPunct="1">
              <a:spcBef>
                <a:spcPct val="0"/>
              </a:spcBef>
              <a:spcAft>
                <a:spcPts val="600"/>
              </a:spcAft>
              <a:buFont typeface="Wingdings" pitchFamily="2" charset="2"/>
              <a:buNone/>
              <a:defRPr/>
            </a:pPr>
            <a:r>
              <a:rPr lang="en-US" sz="1800" dirty="0" smtClean="0"/>
              <a:t>Samantha Kesteloot, B.S.</a:t>
            </a:r>
          </a:p>
          <a:p>
            <a:pPr algn="ctr" eaLnBrk="1" hangingPunct="1">
              <a:spcBef>
                <a:spcPct val="0"/>
              </a:spcBef>
              <a:spcAft>
                <a:spcPts val="600"/>
              </a:spcAft>
              <a:buFont typeface="Wingdings" pitchFamily="2" charset="2"/>
              <a:buNone/>
              <a:defRPr/>
            </a:pPr>
            <a:r>
              <a:rPr lang="en-US" sz="1800" dirty="0" smtClean="0"/>
              <a:t>Lapeer County Intermediate School District</a:t>
            </a:r>
          </a:p>
          <a:p>
            <a:pPr eaLnBrk="1" hangingPunct="1">
              <a:defRPr/>
            </a:pPr>
            <a:endParaRPr lang="en-US" sz="1800" dirty="0" smtClean="0"/>
          </a:p>
        </p:txBody>
      </p:sp>
      <p:sp>
        <p:nvSpPr>
          <p:cNvPr id="5" name="Footer Placeholder 4"/>
          <p:cNvSpPr>
            <a:spLocks noGrp="1"/>
          </p:cNvSpPr>
          <p:nvPr>
            <p:ph type="ftr" sz="quarter" idx="12"/>
          </p:nvPr>
        </p:nvSpPr>
        <p:spPr>
          <a:xfrm>
            <a:off x="4419600" y="6492875"/>
            <a:ext cx="3200400" cy="365125"/>
          </a:xfrm>
        </p:spPr>
        <p:txBody>
          <a:bodyPr/>
          <a:lstStyle/>
          <a:p>
            <a:pPr>
              <a:defRPr/>
            </a:pPr>
            <a:r>
              <a:rPr lang="en-US" dirty="0"/>
              <a:t>MSHA 2013 Spring Conference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Mary Pat Moeller article</a:t>
            </a:r>
            <a:endParaRPr lang="en-US" dirty="0"/>
          </a:p>
        </p:txBody>
      </p:sp>
      <p:sp>
        <p:nvSpPr>
          <p:cNvPr id="36866" name="Content Placeholder 2"/>
          <p:cNvSpPr>
            <a:spLocks noGrp="1"/>
          </p:cNvSpPr>
          <p:nvPr>
            <p:ph sz="quarter" idx="1"/>
          </p:nvPr>
        </p:nvSpPr>
        <p:spPr>
          <a:xfrm>
            <a:off x="457200" y="1600200"/>
            <a:ext cx="7467600" cy="4873625"/>
          </a:xfrm>
        </p:spPr>
        <p:txBody>
          <a:bodyPr/>
          <a:lstStyle/>
          <a:p>
            <a:pPr>
              <a:buFont typeface="Wingdings" pitchFamily="2" charset="2"/>
              <a:buBlip>
                <a:blip r:embed="rId2"/>
              </a:buBlip>
            </a:pPr>
            <a:r>
              <a:rPr lang="en-US" smtClean="0"/>
              <a:t>Even children who got a cochlear implant at age 12 months, take longer to get their first words.</a:t>
            </a:r>
          </a:p>
          <a:p>
            <a:pPr>
              <a:buFont typeface="Wingdings" pitchFamily="2" charset="2"/>
              <a:buBlip>
                <a:blip r:embed="rId2"/>
              </a:buBlip>
            </a:pPr>
            <a:r>
              <a:rPr lang="en-US" smtClean="0"/>
              <a:t>Factors such as distance and noise can interfere with good listening.</a:t>
            </a:r>
          </a:p>
          <a:p>
            <a:pPr>
              <a:buFont typeface="Wingdings" pitchFamily="2" charset="2"/>
              <a:buBlip>
                <a:blip r:embed="rId2"/>
              </a:buBlip>
            </a:pPr>
            <a:r>
              <a:rPr lang="en-US" smtClean="0"/>
              <a:t>Good audibility with the hearing aids is essential for good speech and language development.</a:t>
            </a:r>
          </a:p>
        </p:txBody>
      </p:sp>
      <p:sp>
        <p:nvSpPr>
          <p:cNvPr id="5" name="Footer Placeholder 4"/>
          <p:cNvSpPr>
            <a:spLocks noGrp="1"/>
          </p:cNvSpPr>
          <p:nvPr>
            <p:ph type="ftr" sz="quarter" idx="12"/>
          </p:nvPr>
        </p:nvSpPr>
        <p:spPr>
          <a:xfrm>
            <a:off x="4648200" y="6492875"/>
            <a:ext cx="3200400" cy="365125"/>
          </a:xfrm>
        </p:spPr>
        <p:txBody>
          <a:bodyPr/>
          <a:lstStyle/>
          <a:p>
            <a:pPr>
              <a:defRPr/>
            </a:pPr>
            <a:r>
              <a:rPr lang="en-US" dirty="0"/>
              <a:t>MSHA 2013 Spring Conference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Mary Pat Moeller article</a:t>
            </a:r>
            <a:endParaRPr lang="en-US" dirty="0"/>
          </a:p>
        </p:txBody>
      </p:sp>
      <p:sp>
        <p:nvSpPr>
          <p:cNvPr id="60418" name="Content Placeholder 2"/>
          <p:cNvSpPr>
            <a:spLocks noGrp="1"/>
          </p:cNvSpPr>
          <p:nvPr>
            <p:ph sz="quarter" idx="1"/>
          </p:nvPr>
        </p:nvSpPr>
        <p:spPr>
          <a:xfrm>
            <a:off x="457200" y="1600200"/>
            <a:ext cx="7467600" cy="4873625"/>
          </a:xfrm>
        </p:spPr>
        <p:txBody>
          <a:bodyPr/>
          <a:lstStyle/>
          <a:p>
            <a:pPr>
              <a:buFont typeface="Wingdings" pitchFamily="2" charset="2"/>
              <a:buBlip>
                <a:blip r:embed="rId2"/>
              </a:buBlip>
              <a:defRPr/>
            </a:pPr>
            <a:endParaRPr lang="en-US" dirty="0" smtClean="0"/>
          </a:p>
          <a:p>
            <a:pPr>
              <a:buFont typeface="Wingdings" pitchFamily="2" charset="2"/>
              <a:buBlip>
                <a:blip r:embed="rId2"/>
              </a:buBlip>
              <a:defRPr/>
            </a:pPr>
            <a:r>
              <a:rPr lang="en-US" dirty="0" smtClean="0"/>
              <a:t>A child goes from 50 to 100 words quicker than the first 50 words.</a:t>
            </a:r>
          </a:p>
          <a:p>
            <a:pPr>
              <a:buFont typeface="Wingdings" pitchFamily="2" charset="2"/>
              <a:buBlip>
                <a:blip r:embed="rId2"/>
              </a:buBlip>
              <a:defRPr/>
            </a:pPr>
            <a:endParaRPr lang="en-US" dirty="0" smtClean="0"/>
          </a:p>
          <a:p>
            <a:pPr marL="457200" indent="-457200">
              <a:buFont typeface="Wingdings" pitchFamily="2" charset="2"/>
              <a:buAutoNum type="arabicPeriod"/>
              <a:defRPr/>
            </a:pPr>
            <a:r>
              <a:rPr lang="en-US" dirty="0" smtClean="0"/>
              <a:t>True </a:t>
            </a:r>
          </a:p>
          <a:p>
            <a:pPr marL="457200" indent="-457200">
              <a:buFont typeface="Wingdings" pitchFamily="2" charset="2"/>
              <a:buAutoNum type="arabicPeriod"/>
              <a:defRPr/>
            </a:pPr>
            <a:endParaRPr lang="en-US" dirty="0" smtClean="0"/>
          </a:p>
          <a:p>
            <a:pPr marL="457200" indent="-457200">
              <a:buFont typeface="Wingdings" pitchFamily="2" charset="2"/>
              <a:buAutoNum type="arabicPeriod"/>
              <a:defRPr/>
            </a:pPr>
            <a:r>
              <a:rPr lang="en-US" dirty="0" smtClean="0"/>
              <a:t> False</a:t>
            </a:r>
          </a:p>
        </p:txBody>
      </p:sp>
      <p:sp>
        <p:nvSpPr>
          <p:cNvPr id="5" name="Footer Placeholder 4"/>
          <p:cNvSpPr>
            <a:spLocks noGrp="1"/>
          </p:cNvSpPr>
          <p:nvPr>
            <p:ph type="ftr" sz="quarter" idx="12"/>
          </p:nvPr>
        </p:nvSpPr>
        <p:spPr>
          <a:xfrm>
            <a:off x="4724400" y="6492875"/>
            <a:ext cx="3200400" cy="365125"/>
          </a:xfrm>
        </p:spPr>
        <p:txBody>
          <a:bodyPr/>
          <a:lstStyle/>
          <a:p>
            <a:pPr>
              <a:defRPr/>
            </a:pPr>
            <a:r>
              <a:rPr lang="en-US" dirty="0"/>
              <a:t>MSHA 2013 Spring Conference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Family as the Focus</a:t>
            </a:r>
            <a:endParaRPr lang="en-US" dirty="0"/>
          </a:p>
        </p:txBody>
      </p:sp>
      <p:sp>
        <p:nvSpPr>
          <p:cNvPr id="38914" name="Content Placeholder 2"/>
          <p:cNvSpPr>
            <a:spLocks noGrp="1"/>
          </p:cNvSpPr>
          <p:nvPr>
            <p:ph sz="quarter" idx="1"/>
          </p:nvPr>
        </p:nvSpPr>
        <p:spPr>
          <a:xfrm>
            <a:off x="457200" y="1600200"/>
            <a:ext cx="7467600" cy="4873625"/>
          </a:xfrm>
        </p:spPr>
        <p:txBody>
          <a:bodyPr/>
          <a:lstStyle/>
          <a:p>
            <a:pPr>
              <a:buFont typeface="Wingdings" pitchFamily="2" charset="2"/>
              <a:buBlip>
                <a:blip r:embed="rId2"/>
              </a:buBlip>
            </a:pPr>
            <a:r>
              <a:rPr lang="en-US" smtClean="0"/>
              <a:t> Auditory Access for the child</a:t>
            </a:r>
          </a:p>
          <a:p>
            <a:pPr>
              <a:buFont typeface="Wingdings" pitchFamily="2" charset="2"/>
              <a:buBlip>
                <a:blip r:embed="rId2"/>
              </a:buBlip>
            </a:pPr>
            <a:r>
              <a:rPr lang="en-US" smtClean="0"/>
              <a:t>Regular monitoring of the child’s hearing</a:t>
            </a:r>
          </a:p>
          <a:p>
            <a:pPr>
              <a:buFont typeface="Wingdings" pitchFamily="2" charset="2"/>
              <a:buBlip>
                <a:blip r:embed="rId2"/>
              </a:buBlip>
            </a:pPr>
            <a:r>
              <a:rPr lang="en-US" smtClean="0"/>
              <a:t>Good communication between team members</a:t>
            </a:r>
          </a:p>
          <a:p>
            <a:pPr>
              <a:buFont typeface="Wingdings" pitchFamily="2" charset="2"/>
              <a:buBlip>
                <a:blip r:embed="rId2"/>
              </a:buBlip>
            </a:pPr>
            <a:r>
              <a:rPr lang="en-US" smtClean="0"/>
              <a:t>Early intervention in local Intermediate School District (ISD)</a:t>
            </a:r>
          </a:p>
          <a:p>
            <a:pPr>
              <a:buFont typeface="Wingdings" pitchFamily="2" charset="2"/>
              <a:buBlip>
                <a:blip r:embed="rId2"/>
              </a:buBlip>
            </a:pPr>
            <a:r>
              <a:rPr lang="en-US" smtClean="0"/>
              <a:t>Home visits between professionals </a:t>
            </a:r>
          </a:p>
          <a:p>
            <a:pPr>
              <a:buFont typeface="Wingdings" pitchFamily="2" charset="2"/>
              <a:buBlip>
                <a:blip r:embed="rId2"/>
              </a:buBlip>
            </a:pPr>
            <a:endParaRPr lang="en-US" smtClean="0"/>
          </a:p>
        </p:txBody>
      </p:sp>
      <p:pic>
        <p:nvPicPr>
          <p:cNvPr id="38915" name="Picture 2" descr="C:\Users\Mary Jo's\AppData\Local\Microsoft\Windows\Temporary Internet Files\Content.IE5\BR5UTJ2C\MC900078738[1].wmf"/>
          <p:cNvPicPr>
            <a:picLocks noChangeAspect="1" noChangeArrowheads="1"/>
          </p:cNvPicPr>
          <p:nvPr/>
        </p:nvPicPr>
        <p:blipFill>
          <a:blip r:embed="rId3" cstate="print"/>
          <a:srcRect/>
          <a:stretch>
            <a:fillRect/>
          </a:stretch>
        </p:blipFill>
        <p:spPr bwMode="auto">
          <a:xfrm>
            <a:off x="5781675" y="3352800"/>
            <a:ext cx="2949575" cy="3130550"/>
          </a:xfrm>
          <a:prstGeom prst="rect">
            <a:avLst/>
          </a:prstGeom>
          <a:noFill/>
          <a:ln w="9525">
            <a:noFill/>
            <a:miter lim="800000"/>
            <a:headEnd/>
            <a:tailEnd/>
          </a:ln>
        </p:spPr>
      </p:pic>
      <p:sp>
        <p:nvSpPr>
          <p:cNvPr id="6" name="Footer Placeholder 5"/>
          <p:cNvSpPr>
            <a:spLocks noGrp="1"/>
          </p:cNvSpPr>
          <p:nvPr>
            <p:ph type="ftr" sz="quarter" idx="12"/>
          </p:nvPr>
        </p:nvSpPr>
        <p:spPr>
          <a:xfrm>
            <a:off x="4343400" y="6492875"/>
            <a:ext cx="3200400" cy="365125"/>
          </a:xfrm>
        </p:spPr>
        <p:txBody>
          <a:bodyPr/>
          <a:lstStyle/>
          <a:p>
            <a:pPr>
              <a:defRPr/>
            </a:pPr>
            <a:r>
              <a:rPr lang="en-US" dirty="0"/>
              <a:t>MSHA 2013 Spring Conference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University of Western Ontario Pediatric Audiological Monitoring Protocol (PedAMP)</a:t>
            </a:r>
            <a:endParaRPr lang="en-US" dirty="0"/>
          </a:p>
        </p:txBody>
      </p:sp>
      <p:sp>
        <p:nvSpPr>
          <p:cNvPr id="39938" name="Content Placeholder 2"/>
          <p:cNvSpPr>
            <a:spLocks noGrp="1"/>
          </p:cNvSpPr>
          <p:nvPr>
            <p:ph sz="quarter" idx="1"/>
          </p:nvPr>
        </p:nvSpPr>
        <p:spPr>
          <a:xfrm>
            <a:off x="457200" y="1600200"/>
            <a:ext cx="7467600" cy="4873625"/>
          </a:xfrm>
        </p:spPr>
        <p:txBody>
          <a:bodyPr/>
          <a:lstStyle/>
          <a:p>
            <a:pPr>
              <a:buFont typeface="Wingdings" pitchFamily="2" charset="2"/>
              <a:buBlip>
                <a:blip r:embed="rId2"/>
              </a:buBlip>
            </a:pPr>
            <a:r>
              <a:rPr lang="en-US" smtClean="0"/>
              <a:t>Goal of wearing amplification is to develop speech and language and good listening environments for learning.</a:t>
            </a:r>
          </a:p>
          <a:p>
            <a:pPr>
              <a:buFont typeface="Wingdings" pitchFamily="2" charset="2"/>
              <a:buBlip>
                <a:blip r:embed="rId2"/>
              </a:buBlip>
            </a:pPr>
            <a:r>
              <a:rPr lang="en-US" smtClean="0"/>
              <a:t>To be successful in school, you have to learn to be a good listener.</a:t>
            </a:r>
          </a:p>
          <a:p>
            <a:pPr>
              <a:buFont typeface="Wingdings" pitchFamily="2" charset="2"/>
              <a:buBlip>
                <a:blip r:embed="rId2"/>
              </a:buBlip>
            </a:pPr>
            <a:r>
              <a:rPr lang="en-US" smtClean="0"/>
              <a:t>Hearing aids are used to develop good communication skills.</a:t>
            </a:r>
          </a:p>
          <a:p>
            <a:pPr>
              <a:buFont typeface="Wingdings" pitchFamily="2" charset="2"/>
              <a:buBlip>
                <a:blip r:embed="rId2"/>
              </a:buBlip>
            </a:pPr>
            <a:endParaRPr lang="en-US" smtClean="0"/>
          </a:p>
        </p:txBody>
      </p:sp>
      <p:sp>
        <p:nvSpPr>
          <p:cNvPr id="5" name="Footer Placeholder 4"/>
          <p:cNvSpPr>
            <a:spLocks noGrp="1"/>
          </p:cNvSpPr>
          <p:nvPr>
            <p:ph type="ftr" sz="quarter" idx="12"/>
          </p:nvPr>
        </p:nvSpPr>
        <p:spPr>
          <a:xfrm>
            <a:off x="4648200" y="6492875"/>
            <a:ext cx="3200400" cy="365125"/>
          </a:xfrm>
        </p:spPr>
        <p:txBody>
          <a:bodyPr/>
          <a:lstStyle/>
          <a:p>
            <a:pPr>
              <a:defRPr/>
            </a:pPr>
            <a:r>
              <a:rPr lang="en-US" dirty="0"/>
              <a:t>MSHA 2013 Spring Conference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PedAMP</a:t>
            </a:r>
            <a:endParaRPr lang="en-US" dirty="0"/>
          </a:p>
        </p:txBody>
      </p:sp>
      <p:sp>
        <p:nvSpPr>
          <p:cNvPr id="40962" name="Content Placeholder 2"/>
          <p:cNvSpPr>
            <a:spLocks noGrp="1"/>
          </p:cNvSpPr>
          <p:nvPr>
            <p:ph sz="quarter" idx="1"/>
          </p:nvPr>
        </p:nvSpPr>
        <p:spPr>
          <a:xfrm>
            <a:off x="457200" y="1600200"/>
            <a:ext cx="7467600" cy="4873625"/>
          </a:xfrm>
        </p:spPr>
        <p:txBody>
          <a:bodyPr/>
          <a:lstStyle/>
          <a:p>
            <a:pPr>
              <a:buFont typeface="Wingdings" pitchFamily="2" charset="2"/>
              <a:buBlip>
                <a:blip r:embed="rId2"/>
              </a:buBlip>
            </a:pPr>
            <a:r>
              <a:rPr lang="en-US" smtClean="0"/>
              <a:t>Children with hearing loss resemble those with learning disability or language processing problems.</a:t>
            </a:r>
          </a:p>
          <a:p>
            <a:pPr>
              <a:buFont typeface="Wingdings" pitchFamily="2" charset="2"/>
              <a:buBlip>
                <a:blip r:embed="rId2"/>
              </a:buBlip>
            </a:pPr>
            <a:r>
              <a:rPr lang="en-US" smtClean="0"/>
              <a:t>Unidentified hearing loss can affect higher education and job type.</a:t>
            </a:r>
          </a:p>
          <a:p>
            <a:pPr>
              <a:buFont typeface="Wingdings" pitchFamily="2" charset="2"/>
              <a:buBlip>
                <a:blip r:embed="rId2"/>
              </a:buBlip>
            </a:pPr>
            <a:r>
              <a:rPr lang="en-US" smtClean="0"/>
              <a:t>School districts spend about 2 ½ times more on average to educate a hard of hearing or deaf student in Special Ed.</a:t>
            </a:r>
          </a:p>
        </p:txBody>
      </p:sp>
      <p:sp>
        <p:nvSpPr>
          <p:cNvPr id="5" name="Footer Placeholder 4"/>
          <p:cNvSpPr>
            <a:spLocks noGrp="1"/>
          </p:cNvSpPr>
          <p:nvPr>
            <p:ph type="ftr" sz="quarter" idx="12"/>
          </p:nvPr>
        </p:nvSpPr>
        <p:spPr>
          <a:xfrm>
            <a:off x="4724400" y="6492875"/>
            <a:ext cx="3200400" cy="365125"/>
          </a:xfrm>
        </p:spPr>
        <p:txBody>
          <a:bodyPr/>
          <a:lstStyle/>
          <a:p>
            <a:pPr>
              <a:defRPr/>
            </a:pPr>
            <a:r>
              <a:rPr lang="en-US" dirty="0"/>
              <a:t>MSHA 2013 Spring Conference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PedAMP</a:t>
            </a:r>
            <a:endParaRPr lang="en-US" dirty="0"/>
          </a:p>
        </p:txBody>
      </p:sp>
      <p:sp>
        <p:nvSpPr>
          <p:cNvPr id="41986" name="Content Placeholder 2"/>
          <p:cNvSpPr>
            <a:spLocks noGrp="1"/>
          </p:cNvSpPr>
          <p:nvPr>
            <p:ph sz="quarter" idx="1"/>
          </p:nvPr>
        </p:nvSpPr>
        <p:spPr>
          <a:xfrm>
            <a:off x="457200" y="1600200"/>
            <a:ext cx="7467600" cy="4873625"/>
          </a:xfrm>
        </p:spPr>
        <p:txBody>
          <a:bodyPr/>
          <a:lstStyle/>
          <a:p>
            <a:pPr>
              <a:buFont typeface="Wingdings" pitchFamily="2" charset="2"/>
              <a:buBlip>
                <a:blip r:embed="rId2"/>
              </a:buBlip>
            </a:pPr>
            <a:r>
              <a:rPr lang="en-US" smtClean="0"/>
              <a:t>Assessment Tools</a:t>
            </a:r>
          </a:p>
          <a:p>
            <a:pPr>
              <a:buFont typeface="Wingdings" pitchFamily="2" charset="2"/>
              <a:buBlip>
                <a:blip r:embed="rId2"/>
              </a:buBlip>
            </a:pPr>
            <a:r>
              <a:rPr lang="en-US" smtClean="0"/>
              <a:t>LittlEars Auditory Questionaire</a:t>
            </a:r>
          </a:p>
          <a:p>
            <a:pPr>
              <a:buFont typeface="Wingdings" pitchFamily="2" charset="2"/>
              <a:buBlip>
                <a:blip r:embed="rId2"/>
              </a:buBlip>
            </a:pPr>
            <a:r>
              <a:rPr lang="en-US" smtClean="0"/>
              <a:t>Evaluates auditory behavior of infants esp. those who wear hearing aids or cochlear implants.</a:t>
            </a:r>
          </a:p>
          <a:p>
            <a:pPr>
              <a:buFont typeface="Wingdings" pitchFamily="2" charset="2"/>
              <a:buBlip>
                <a:blip r:embed="rId2"/>
              </a:buBlip>
            </a:pPr>
            <a:r>
              <a:rPr lang="en-US" smtClean="0"/>
              <a:t>Can be used as a guide to see if child is developing auditory milestones</a:t>
            </a:r>
          </a:p>
          <a:p>
            <a:pPr>
              <a:buFont typeface="Wingdings" pitchFamily="2" charset="2"/>
              <a:buBlip>
                <a:blip r:embed="rId2"/>
              </a:buBlip>
            </a:pPr>
            <a:r>
              <a:rPr lang="en-US" smtClean="0"/>
              <a:t>Grade 4 reading level and it takes 5 minutes</a:t>
            </a:r>
          </a:p>
        </p:txBody>
      </p:sp>
      <p:sp>
        <p:nvSpPr>
          <p:cNvPr id="5" name="Footer Placeholder 4"/>
          <p:cNvSpPr>
            <a:spLocks noGrp="1"/>
          </p:cNvSpPr>
          <p:nvPr>
            <p:ph type="ftr" sz="quarter" idx="12"/>
          </p:nvPr>
        </p:nvSpPr>
        <p:spPr>
          <a:xfrm>
            <a:off x="4953000" y="6492875"/>
            <a:ext cx="3200400" cy="365125"/>
          </a:xfrm>
        </p:spPr>
        <p:txBody>
          <a:bodyPr/>
          <a:lstStyle/>
          <a:p>
            <a:pPr>
              <a:defRPr/>
            </a:pPr>
            <a:r>
              <a:rPr lang="en-US" dirty="0"/>
              <a:t>MSHA 2013 Spring Conference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PedAMP</a:t>
            </a:r>
            <a:endParaRPr lang="en-US" dirty="0"/>
          </a:p>
        </p:txBody>
      </p:sp>
      <p:sp>
        <p:nvSpPr>
          <p:cNvPr id="43010" name="Content Placeholder 2"/>
          <p:cNvSpPr>
            <a:spLocks noGrp="1"/>
          </p:cNvSpPr>
          <p:nvPr>
            <p:ph sz="quarter" idx="1"/>
          </p:nvPr>
        </p:nvSpPr>
        <p:spPr>
          <a:xfrm>
            <a:off x="457200" y="1600200"/>
            <a:ext cx="7467600" cy="4873625"/>
          </a:xfrm>
        </p:spPr>
        <p:txBody>
          <a:bodyPr/>
          <a:lstStyle/>
          <a:p>
            <a:pPr>
              <a:buFont typeface="Wingdings" pitchFamily="2" charset="2"/>
              <a:buBlip>
                <a:blip r:embed="rId2"/>
              </a:buBlip>
            </a:pPr>
            <a:r>
              <a:rPr lang="en-US" smtClean="0"/>
              <a:t>PEACH – Parents’ Evaluation of Aural Performance in Children</a:t>
            </a:r>
          </a:p>
          <a:p>
            <a:pPr>
              <a:buFont typeface="Wingdings" pitchFamily="2" charset="2"/>
              <a:buBlip>
                <a:blip r:embed="rId2"/>
              </a:buBlip>
            </a:pPr>
            <a:r>
              <a:rPr lang="en-US" smtClean="0"/>
              <a:t>Addresses several different noise/quiet situations</a:t>
            </a:r>
          </a:p>
          <a:p>
            <a:pPr>
              <a:buFont typeface="Wingdings" pitchFamily="2" charset="2"/>
              <a:buBlip>
                <a:blip r:embed="rId2"/>
              </a:buBlip>
            </a:pPr>
            <a:r>
              <a:rPr lang="en-US" smtClean="0"/>
              <a:t>Grade 6 reading level</a:t>
            </a:r>
          </a:p>
          <a:p>
            <a:pPr>
              <a:buFont typeface="Wingdings" pitchFamily="2" charset="2"/>
              <a:buBlip>
                <a:blip r:embed="rId2"/>
              </a:buBlip>
            </a:pPr>
            <a:r>
              <a:rPr lang="en-US" smtClean="0"/>
              <a:t>A diary is kept for a week and parents observe the child’s auditory responses to various environments</a:t>
            </a:r>
          </a:p>
        </p:txBody>
      </p:sp>
      <p:sp>
        <p:nvSpPr>
          <p:cNvPr id="5" name="Footer Placeholder 4"/>
          <p:cNvSpPr>
            <a:spLocks noGrp="1"/>
          </p:cNvSpPr>
          <p:nvPr>
            <p:ph type="ftr" sz="quarter" idx="12"/>
          </p:nvPr>
        </p:nvSpPr>
        <p:spPr>
          <a:xfrm>
            <a:off x="5029200" y="6492875"/>
            <a:ext cx="3200400" cy="365125"/>
          </a:xfrm>
        </p:spPr>
        <p:txBody>
          <a:bodyPr/>
          <a:lstStyle/>
          <a:p>
            <a:pPr>
              <a:defRPr/>
            </a:pPr>
            <a:r>
              <a:rPr lang="en-US" dirty="0"/>
              <a:t>MSHA 2013 Spring Conference </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0" y="3124200"/>
            <a:ext cx="6172200" cy="1893888"/>
          </a:xfrm>
        </p:spPr>
        <p:txBody>
          <a:bodyPr/>
          <a:lstStyle/>
          <a:p>
            <a:pPr>
              <a:defRPr/>
            </a:pPr>
            <a:r>
              <a:rPr lang="en-US" dirty="0" smtClean="0"/>
              <a:t>Population of children with hearing loss</a:t>
            </a:r>
            <a:endParaRPr lang="en-US" dirty="0"/>
          </a:p>
        </p:txBody>
      </p:sp>
      <p:sp>
        <p:nvSpPr>
          <p:cNvPr id="44034" name="Subtitle 4"/>
          <p:cNvSpPr>
            <a:spLocks noGrp="1"/>
          </p:cNvSpPr>
          <p:nvPr>
            <p:ph type="subTitle" idx="1"/>
          </p:nvPr>
        </p:nvSpPr>
        <p:spPr>
          <a:xfrm>
            <a:off x="2286000" y="5003800"/>
            <a:ext cx="6172200" cy="1371600"/>
          </a:xfrm>
        </p:spPr>
        <p:txBody>
          <a:bodyPr/>
          <a:lstStyle/>
          <a:p>
            <a:endParaRPr lang="en-US"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“Missing Children”</a:t>
            </a:r>
            <a:endParaRPr lang="en-US" dirty="0"/>
          </a:p>
        </p:txBody>
      </p:sp>
      <p:sp>
        <p:nvSpPr>
          <p:cNvPr id="45058" name="Content Placeholder 2"/>
          <p:cNvSpPr>
            <a:spLocks noGrp="1"/>
          </p:cNvSpPr>
          <p:nvPr>
            <p:ph sz="quarter" idx="1"/>
          </p:nvPr>
        </p:nvSpPr>
        <p:spPr>
          <a:xfrm>
            <a:off x="457200" y="1600200"/>
            <a:ext cx="7467600" cy="4873625"/>
          </a:xfrm>
        </p:spPr>
        <p:txBody>
          <a:bodyPr/>
          <a:lstStyle/>
          <a:p>
            <a:pPr>
              <a:buFont typeface="Wingdings" pitchFamily="2" charset="2"/>
              <a:buBlip>
                <a:blip r:embed="rId2"/>
              </a:buBlip>
            </a:pPr>
            <a:r>
              <a:rPr lang="en-US" smtClean="0"/>
              <a:t>Children with hearing losses that are not “textbook” are overlooked.</a:t>
            </a:r>
          </a:p>
          <a:p>
            <a:pPr>
              <a:buFont typeface="Wingdings" pitchFamily="2" charset="2"/>
              <a:buBlip>
                <a:blip r:embed="rId2"/>
              </a:buBlip>
            </a:pPr>
            <a:r>
              <a:rPr lang="en-US" smtClean="0"/>
              <a:t>Unilateral hearing loss</a:t>
            </a:r>
          </a:p>
          <a:p>
            <a:pPr>
              <a:buFont typeface="Wingdings" pitchFamily="2" charset="2"/>
              <a:buBlip>
                <a:blip r:embed="rId2"/>
              </a:buBlip>
            </a:pPr>
            <a:r>
              <a:rPr lang="en-US" smtClean="0"/>
              <a:t>Mild hearing loss</a:t>
            </a:r>
          </a:p>
          <a:p>
            <a:pPr>
              <a:buFont typeface="Wingdings" pitchFamily="2" charset="2"/>
              <a:buBlip>
                <a:blip r:embed="rId2"/>
              </a:buBlip>
            </a:pPr>
            <a:r>
              <a:rPr lang="en-US" smtClean="0"/>
              <a:t>Progressive hearing loss</a:t>
            </a:r>
          </a:p>
          <a:p>
            <a:pPr>
              <a:buFont typeface="Wingdings" pitchFamily="2" charset="2"/>
              <a:buBlip>
                <a:blip r:embed="rId2"/>
              </a:buBlip>
            </a:pPr>
            <a:r>
              <a:rPr lang="en-US" smtClean="0"/>
              <a:t>Auditory Neuropathy </a:t>
            </a:r>
          </a:p>
        </p:txBody>
      </p:sp>
      <p:pic>
        <p:nvPicPr>
          <p:cNvPr id="45059" name="Picture 2" descr="C:\Users\Mary Jo's\AppData\Local\Microsoft\Windows\Temporary Internet Files\Content.IE5\IQKRHVJF\MM900284129[1].gif"/>
          <p:cNvPicPr>
            <a:picLocks noChangeAspect="1" noChangeArrowheads="1" noCrop="1"/>
          </p:cNvPicPr>
          <p:nvPr/>
        </p:nvPicPr>
        <p:blipFill>
          <a:blip r:embed="rId3" cstate="print"/>
          <a:srcRect/>
          <a:stretch>
            <a:fillRect/>
          </a:stretch>
        </p:blipFill>
        <p:spPr bwMode="auto">
          <a:xfrm>
            <a:off x="3657600" y="4267200"/>
            <a:ext cx="4405313" cy="1938338"/>
          </a:xfrm>
          <a:prstGeom prst="rect">
            <a:avLst/>
          </a:prstGeom>
          <a:noFill/>
          <a:ln w="9525">
            <a:noFill/>
            <a:miter lim="800000"/>
            <a:headEnd/>
            <a:tailEnd/>
          </a:ln>
        </p:spPr>
      </p:pic>
      <p:sp>
        <p:nvSpPr>
          <p:cNvPr id="6" name="Footer Placeholder 5"/>
          <p:cNvSpPr>
            <a:spLocks noGrp="1"/>
          </p:cNvSpPr>
          <p:nvPr>
            <p:ph type="ftr" sz="quarter" idx="12"/>
          </p:nvPr>
        </p:nvSpPr>
        <p:spPr>
          <a:xfrm>
            <a:off x="4876800" y="6492875"/>
            <a:ext cx="3200400" cy="365125"/>
          </a:xfrm>
        </p:spPr>
        <p:txBody>
          <a:bodyPr/>
          <a:lstStyle/>
          <a:p>
            <a:pPr>
              <a:defRPr/>
            </a:pPr>
            <a:r>
              <a:rPr lang="en-US" dirty="0"/>
              <a:t>MSHA 2013 Spring Conference </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Otitis Media in School-aged Children</a:t>
            </a:r>
            <a:endParaRPr lang="en-US" dirty="0"/>
          </a:p>
        </p:txBody>
      </p:sp>
      <p:sp>
        <p:nvSpPr>
          <p:cNvPr id="67586" name="Content Placeholder 2"/>
          <p:cNvSpPr>
            <a:spLocks noGrp="1"/>
          </p:cNvSpPr>
          <p:nvPr>
            <p:ph sz="quarter" idx="1"/>
          </p:nvPr>
        </p:nvSpPr>
        <p:spPr>
          <a:xfrm>
            <a:off x="457200" y="1600200"/>
            <a:ext cx="7467600" cy="4873625"/>
          </a:xfrm>
        </p:spPr>
        <p:txBody>
          <a:bodyPr/>
          <a:lstStyle/>
          <a:p>
            <a:pPr>
              <a:buFont typeface="Wingdings" pitchFamily="2" charset="2"/>
              <a:buBlip>
                <a:blip r:embed="rId2"/>
              </a:buBlip>
              <a:defRPr/>
            </a:pPr>
            <a:r>
              <a:rPr lang="en-US" dirty="0" smtClean="0"/>
              <a:t>What is the average hearing loss in a child with </a:t>
            </a:r>
            <a:r>
              <a:rPr lang="en-US" dirty="0" err="1" smtClean="0"/>
              <a:t>otitis</a:t>
            </a:r>
            <a:r>
              <a:rPr lang="en-US" dirty="0" smtClean="0"/>
              <a:t> media?</a:t>
            </a:r>
          </a:p>
          <a:p>
            <a:pPr>
              <a:buFont typeface="Wingdings" pitchFamily="2" charset="2"/>
              <a:buNone/>
              <a:defRPr/>
            </a:pPr>
            <a:endParaRPr lang="en-US" dirty="0" smtClean="0"/>
          </a:p>
          <a:p>
            <a:pPr marL="457200" indent="-457200">
              <a:buFont typeface="+mj-lt"/>
              <a:buAutoNum type="arabicPeriod"/>
              <a:defRPr/>
            </a:pPr>
            <a:r>
              <a:rPr lang="en-US" dirty="0" smtClean="0"/>
              <a:t>10 dB</a:t>
            </a:r>
          </a:p>
          <a:p>
            <a:pPr marL="457200" indent="-457200">
              <a:buFont typeface="+mj-lt"/>
              <a:buAutoNum type="arabicPeriod"/>
              <a:defRPr/>
            </a:pPr>
            <a:r>
              <a:rPr lang="en-US" dirty="0" smtClean="0"/>
              <a:t>15 dB</a:t>
            </a:r>
          </a:p>
          <a:p>
            <a:pPr marL="457200" indent="-457200">
              <a:buFont typeface="+mj-lt"/>
              <a:buAutoNum type="arabicPeriod"/>
              <a:defRPr/>
            </a:pPr>
            <a:r>
              <a:rPr lang="en-US" dirty="0" smtClean="0"/>
              <a:t>18dB</a:t>
            </a:r>
          </a:p>
          <a:p>
            <a:pPr marL="457200" indent="-457200">
              <a:buFont typeface="+mj-lt"/>
              <a:buAutoNum type="arabicPeriod"/>
              <a:defRPr/>
            </a:pPr>
            <a:r>
              <a:rPr lang="en-US" dirty="0" smtClean="0"/>
              <a:t>24 dB</a:t>
            </a:r>
          </a:p>
        </p:txBody>
      </p:sp>
      <p:sp>
        <p:nvSpPr>
          <p:cNvPr id="5" name="Footer Placeholder 4"/>
          <p:cNvSpPr>
            <a:spLocks noGrp="1"/>
          </p:cNvSpPr>
          <p:nvPr>
            <p:ph type="ftr" sz="quarter" idx="12"/>
          </p:nvPr>
        </p:nvSpPr>
        <p:spPr>
          <a:xfrm>
            <a:off x="5105400" y="6492875"/>
            <a:ext cx="3200400" cy="365125"/>
          </a:xfrm>
        </p:spPr>
        <p:txBody>
          <a:bodyPr/>
          <a:lstStyle/>
          <a:p>
            <a:pPr>
              <a:defRPr/>
            </a:pPr>
            <a:r>
              <a:rPr lang="en-US" dirty="0"/>
              <a:t>MSHA 2013 Spring Conference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Overview </a:t>
            </a:r>
            <a:endParaRPr lang="en-US" dirty="0"/>
          </a:p>
        </p:txBody>
      </p:sp>
      <p:sp>
        <p:nvSpPr>
          <p:cNvPr id="19458" name="Content Placeholder 2"/>
          <p:cNvSpPr>
            <a:spLocks noGrp="1"/>
          </p:cNvSpPr>
          <p:nvPr>
            <p:ph sz="quarter" idx="1"/>
          </p:nvPr>
        </p:nvSpPr>
        <p:spPr>
          <a:xfrm>
            <a:off x="457200" y="1600200"/>
            <a:ext cx="7467600" cy="4873625"/>
          </a:xfrm>
        </p:spPr>
        <p:txBody>
          <a:bodyPr/>
          <a:lstStyle/>
          <a:p>
            <a:pPr eaLnBrk="1" hangingPunct="1"/>
            <a:r>
              <a:rPr lang="en-US" sz="2600" smtClean="0"/>
              <a:t>Early Identification and Early Intervention-Mary Jo</a:t>
            </a:r>
          </a:p>
          <a:p>
            <a:pPr eaLnBrk="1" hangingPunct="1"/>
            <a:endParaRPr lang="en-US" sz="2600" smtClean="0"/>
          </a:p>
          <a:p>
            <a:pPr eaLnBrk="1" hangingPunct="1"/>
            <a:r>
              <a:rPr lang="en-US" sz="2600" smtClean="0"/>
              <a:t>Population of kids in schools with hearing loss-Lori</a:t>
            </a:r>
          </a:p>
          <a:p>
            <a:pPr eaLnBrk="1" hangingPunct="1"/>
            <a:endParaRPr lang="en-US" sz="2600" smtClean="0"/>
          </a:p>
          <a:p>
            <a:pPr eaLnBrk="1" hangingPunct="1"/>
            <a:r>
              <a:rPr lang="en-US" sz="2600" smtClean="0"/>
              <a:t>Technology Update-Kate B.</a:t>
            </a:r>
          </a:p>
          <a:p>
            <a:pPr eaLnBrk="1" hangingPunct="1"/>
            <a:endParaRPr lang="en-US" sz="2600" smtClean="0"/>
          </a:p>
          <a:p>
            <a:pPr eaLnBrk="1" hangingPunct="1"/>
            <a:r>
              <a:rPr lang="en-US" sz="2600" smtClean="0"/>
              <a:t>Educational Accommodations-Samantha</a:t>
            </a:r>
          </a:p>
          <a:p>
            <a:pPr eaLnBrk="1" hangingPunct="1">
              <a:buFont typeface="Wingdings" pitchFamily="2" charset="2"/>
              <a:buNone/>
            </a:pPr>
            <a:r>
              <a:rPr lang="en-US" sz="2600" smtClean="0"/>
              <a:t> </a:t>
            </a:r>
          </a:p>
          <a:p>
            <a:pPr eaLnBrk="1" hangingPunct="1"/>
            <a:r>
              <a:rPr lang="en-US" sz="2600" smtClean="0"/>
              <a:t>Education Trends and Student Outcomes-Kate S.</a:t>
            </a:r>
          </a:p>
          <a:p>
            <a:pPr eaLnBrk="1" hangingPunct="1"/>
            <a:endParaRPr lang="en-US" sz="2600" smtClean="0"/>
          </a:p>
        </p:txBody>
      </p:sp>
      <p:sp>
        <p:nvSpPr>
          <p:cNvPr id="5" name="Footer Placeholder 4"/>
          <p:cNvSpPr>
            <a:spLocks noGrp="1"/>
          </p:cNvSpPr>
          <p:nvPr>
            <p:ph type="ftr" sz="quarter" idx="12"/>
          </p:nvPr>
        </p:nvSpPr>
        <p:spPr>
          <a:xfrm>
            <a:off x="4648200" y="6492875"/>
            <a:ext cx="3200400" cy="365125"/>
          </a:xfrm>
        </p:spPr>
        <p:txBody>
          <a:bodyPr/>
          <a:lstStyle/>
          <a:p>
            <a:pPr>
              <a:defRPr/>
            </a:pPr>
            <a:r>
              <a:rPr lang="en-US" dirty="0"/>
              <a:t>MSHA 2013 Spring Conference </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Otitis Media</a:t>
            </a:r>
            <a:endParaRPr lang="en-US" dirty="0"/>
          </a:p>
        </p:txBody>
      </p:sp>
      <p:sp>
        <p:nvSpPr>
          <p:cNvPr id="47106" name="Content Placeholder 2"/>
          <p:cNvSpPr>
            <a:spLocks noGrp="1"/>
          </p:cNvSpPr>
          <p:nvPr>
            <p:ph sz="quarter" idx="1"/>
          </p:nvPr>
        </p:nvSpPr>
        <p:spPr>
          <a:xfrm>
            <a:off x="457200" y="1600200"/>
            <a:ext cx="7467600" cy="4873625"/>
          </a:xfrm>
        </p:spPr>
        <p:txBody>
          <a:bodyPr/>
          <a:lstStyle/>
          <a:p>
            <a:pPr>
              <a:buFont typeface="Wingdings" pitchFamily="2" charset="2"/>
              <a:buBlip>
                <a:blip r:embed="rId2"/>
              </a:buBlip>
            </a:pPr>
            <a:r>
              <a:rPr lang="en-US" smtClean="0"/>
              <a:t>All children with otitis media have some degree of hearing loss.</a:t>
            </a:r>
          </a:p>
          <a:p>
            <a:pPr>
              <a:buFont typeface="Wingdings" pitchFamily="2" charset="2"/>
              <a:buBlip>
                <a:blip r:embed="rId2"/>
              </a:buBlip>
            </a:pPr>
            <a:r>
              <a:rPr lang="en-US" smtClean="0"/>
              <a:t>Speech may sound muffled to them and hearing may fluctuate.</a:t>
            </a:r>
          </a:p>
          <a:p>
            <a:pPr>
              <a:buFont typeface="Wingdings" pitchFamily="2" charset="2"/>
              <a:buBlip>
                <a:blip r:embed="rId2"/>
              </a:buBlip>
            </a:pPr>
            <a:r>
              <a:rPr lang="en-US" smtClean="0"/>
              <a:t>Noisy environments, such as a classroom, can be challenging.</a:t>
            </a:r>
          </a:p>
          <a:p>
            <a:pPr>
              <a:buFont typeface="Wingdings" pitchFamily="2" charset="2"/>
              <a:buBlip>
                <a:blip r:embed="rId2"/>
              </a:buBlip>
            </a:pPr>
            <a:r>
              <a:rPr lang="en-US" smtClean="0"/>
              <a:t>Thick fluid can cause up to a 45 dB hearing loss.</a:t>
            </a:r>
          </a:p>
        </p:txBody>
      </p:sp>
      <p:sp>
        <p:nvSpPr>
          <p:cNvPr id="5" name="Footer Placeholder 4"/>
          <p:cNvSpPr>
            <a:spLocks noGrp="1"/>
          </p:cNvSpPr>
          <p:nvPr>
            <p:ph type="ftr" sz="quarter" idx="12"/>
          </p:nvPr>
        </p:nvSpPr>
        <p:spPr>
          <a:xfrm>
            <a:off x="4953000" y="6492875"/>
            <a:ext cx="3200400" cy="365125"/>
          </a:xfrm>
        </p:spPr>
        <p:txBody>
          <a:bodyPr/>
          <a:lstStyle/>
          <a:p>
            <a:pPr>
              <a:defRPr/>
            </a:pPr>
            <a:r>
              <a:rPr lang="en-US" dirty="0"/>
              <a:t>MSHA 2013 Spring Conference </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Success is quite simple!</a:t>
            </a:r>
            <a:endParaRPr lang="en-US" dirty="0"/>
          </a:p>
        </p:txBody>
      </p:sp>
      <p:sp>
        <p:nvSpPr>
          <p:cNvPr id="48130" name="Content Placeholder 2"/>
          <p:cNvSpPr>
            <a:spLocks noGrp="1"/>
          </p:cNvSpPr>
          <p:nvPr>
            <p:ph sz="quarter" idx="1"/>
          </p:nvPr>
        </p:nvSpPr>
        <p:spPr>
          <a:xfrm>
            <a:off x="457200" y="1600200"/>
            <a:ext cx="7467600" cy="4873625"/>
          </a:xfrm>
        </p:spPr>
        <p:txBody>
          <a:bodyPr/>
          <a:lstStyle/>
          <a:p>
            <a:pPr>
              <a:buFont typeface="Wingdings" pitchFamily="2" charset="2"/>
              <a:buBlip>
                <a:blip r:embed="rId2"/>
              </a:buBlip>
            </a:pPr>
            <a:r>
              <a:rPr lang="en-US" smtClean="0"/>
              <a:t>Keep auditory access as simple as possible.</a:t>
            </a:r>
          </a:p>
          <a:p>
            <a:pPr>
              <a:buFont typeface="Wingdings" pitchFamily="2" charset="2"/>
              <a:buBlip>
                <a:blip r:embed="rId2"/>
              </a:buBlip>
            </a:pPr>
            <a:r>
              <a:rPr lang="en-US" smtClean="0"/>
              <a:t>Be a team player.</a:t>
            </a:r>
          </a:p>
          <a:p>
            <a:pPr>
              <a:buFont typeface="Wingdings" pitchFamily="2" charset="2"/>
              <a:buBlip>
                <a:blip r:embed="rId2"/>
              </a:buBlip>
            </a:pPr>
            <a:r>
              <a:rPr lang="en-US" smtClean="0"/>
              <a:t>Monitor these children!</a:t>
            </a:r>
          </a:p>
          <a:p>
            <a:pPr>
              <a:buFont typeface="Wingdings" pitchFamily="2" charset="2"/>
              <a:buBlip>
                <a:blip r:embed="rId2"/>
              </a:buBlip>
            </a:pPr>
            <a:r>
              <a:rPr lang="en-US" smtClean="0"/>
              <a:t>Maintenance of good hearing aids is a must!</a:t>
            </a:r>
          </a:p>
          <a:p>
            <a:pPr>
              <a:buFont typeface="Wingdings" pitchFamily="2" charset="2"/>
              <a:buBlip>
                <a:blip r:embed="rId2"/>
              </a:buBlip>
            </a:pPr>
            <a:r>
              <a:rPr lang="en-US" smtClean="0"/>
              <a:t>Get all the help that is needed, early!!!</a:t>
            </a:r>
          </a:p>
          <a:p>
            <a:pPr>
              <a:buFont typeface="Wingdings" pitchFamily="2" charset="2"/>
              <a:buBlip>
                <a:blip r:embed="rId2"/>
              </a:buBlip>
            </a:pPr>
            <a:endParaRPr lang="en-US" smtClean="0"/>
          </a:p>
          <a:p>
            <a:pPr>
              <a:buFont typeface="Wingdings" pitchFamily="2" charset="2"/>
              <a:buBlip>
                <a:blip r:embed="rId2"/>
              </a:buBlip>
            </a:pPr>
            <a:endParaRPr lang="en-US" smtClean="0"/>
          </a:p>
        </p:txBody>
      </p:sp>
      <p:pic>
        <p:nvPicPr>
          <p:cNvPr id="48131" name="Picture 2" descr="C:\Users\Mary Jo's\AppData\Local\Microsoft\Windows\Temporary Internet Files\Content.IE5\7TK32BST\MM900186485[1].gif"/>
          <p:cNvPicPr>
            <a:picLocks noChangeAspect="1" noChangeArrowheads="1" noCrop="1"/>
          </p:cNvPicPr>
          <p:nvPr/>
        </p:nvPicPr>
        <p:blipFill>
          <a:blip r:embed="rId3" cstate="print"/>
          <a:srcRect/>
          <a:stretch>
            <a:fillRect/>
          </a:stretch>
        </p:blipFill>
        <p:spPr bwMode="auto">
          <a:xfrm>
            <a:off x="2895600" y="4419600"/>
            <a:ext cx="3441700" cy="2314575"/>
          </a:xfrm>
          <a:prstGeom prst="rect">
            <a:avLst/>
          </a:prstGeom>
          <a:noFill/>
          <a:ln w="9525">
            <a:noFill/>
            <a:miter lim="800000"/>
            <a:headEnd/>
            <a:tailEnd/>
          </a:ln>
        </p:spPr>
      </p:pic>
      <p:sp>
        <p:nvSpPr>
          <p:cNvPr id="6" name="Footer Placeholder 5"/>
          <p:cNvSpPr>
            <a:spLocks noGrp="1"/>
          </p:cNvSpPr>
          <p:nvPr>
            <p:ph type="ftr" sz="quarter" idx="12"/>
          </p:nvPr>
        </p:nvSpPr>
        <p:spPr>
          <a:xfrm>
            <a:off x="5029200" y="6492875"/>
            <a:ext cx="3200400" cy="365125"/>
          </a:xfrm>
        </p:spPr>
        <p:txBody>
          <a:bodyPr/>
          <a:lstStyle/>
          <a:p>
            <a:pPr>
              <a:defRPr/>
            </a:pPr>
            <a:r>
              <a:rPr lang="en-US" dirty="0"/>
              <a:t>MSHA 2013 Spring Conference </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0" y="3124200"/>
            <a:ext cx="6172200" cy="1893888"/>
          </a:xfrm>
        </p:spPr>
        <p:txBody>
          <a:bodyPr/>
          <a:lstStyle/>
          <a:p>
            <a:pPr>
              <a:defRPr/>
            </a:pPr>
            <a:r>
              <a:rPr lang="en-US" dirty="0" smtClean="0"/>
              <a:t>Technology Update</a:t>
            </a:r>
            <a:endParaRPr lang="en-US" dirty="0"/>
          </a:p>
        </p:txBody>
      </p:sp>
      <p:sp>
        <p:nvSpPr>
          <p:cNvPr id="49154" name="Subtitle 4"/>
          <p:cNvSpPr>
            <a:spLocks noGrp="1"/>
          </p:cNvSpPr>
          <p:nvPr>
            <p:ph type="subTitle" idx="1"/>
          </p:nvPr>
        </p:nvSpPr>
        <p:spPr>
          <a:xfrm>
            <a:off x="2286000" y="5003800"/>
            <a:ext cx="6172200" cy="1371600"/>
          </a:xfrm>
        </p:spPr>
        <p:txBody>
          <a:bodyPr/>
          <a:lstStyle/>
          <a:p>
            <a:endParaRPr lang="en-US"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AutoShape 7"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en-US"/>
          </a:p>
        </p:txBody>
      </p:sp>
      <p:sp>
        <p:nvSpPr>
          <p:cNvPr id="50178" name="AutoShape 9"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en-US"/>
          </a:p>
        </p:txBody>
      </p:sp>
      <p:pic>
        <p:nvPicPr>
          <p:cNvPr id="50179" name="Picture 11" descr="ears_thumb"/>
          <p:cNvPicPr>
            <a:picLocks noChangeAspect="1" noChangeArrowheads="1"/>
          </p:cNvPicPr>
          <p:nvPr/>
        </p:nvPicPr>
        <p:blipFill>
          <a:blip r:embed="rId3" cstate="print"/>
          <a:srcRect/>
          <a:stretch>
            <a:fillRect/>
          </a:stretch>
        </p:blipFill>
        <p:spPr bwMode="auto">
          <a:xfrm>
            <a:off x="3657600" y="762000"/>
            <a:ext cx="3286125" cy="3019425"/>
          </a:xfrm>
          <a:prstGeom prst="rect">
            <a:avLst/>
          </a:prstGeom>
          <a:noFill/>
          <a:ln w="9525">
            <a:noFill/>
            <a:miter lim="800000"/>
            <a:headEnd/>
            <a:tailEnd/>
          </a:ln>
        </p:spPr>
      </p:pic>
      <p:sp>
        <p:nvSpPr>
          <p:cNvPr id="50180" name="Text Box 16"/>
          <p:cNvSpPr txBox="1">
            <a:spLocks noChangeArrowheads="1"/>
          </p:cNvSpPr>
          <p:nvPr/>
        </p:nvSpPr>
        <p:spPr bwMode="auto">
          <a:xfrm>
            <a:off x="3260725" y="4303713"/>
            <a:ext cx="4359275" cy="366712"/>
          </a:xfrm>
          <a:prstGeom prst="rect">
            <a:avLst/>
          </a:prstGeom>
          <a:noFill/>
          <a:ln w="9525">
            <a:noFill/>
            <a:miter lim="800000"/>
            <a:headEnd/>
            <a:tailEnd/>
          </a:ln>
        </p:spPr>
        <p:txBody>
          <a:bodyPr>
            <a:spAutoFit/>
          </a:bodyPr>
          <a:lstStyle/>
          <a:p>
            <a:r>
              <a:rPr lang="en-US"/>
              <a:t>Technology for the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p:cNvSpPr>
          <p:nvPr>
            <p:ph type="title" idx="4294967295"/>
          </p:nvPr>
        </p:nvSpPr>
        <p:spPr bwMode="auto">
          <a:noFill/>
        </p:spPr>
        <p:txBody>
          <a:bodyPr wrap="square" lIns="91440" tIns="45720" rIns="91440" bIns="45720" numCol="1" anchorCtr="0" compatLnSpc="1">
            <a:prstTxWarp prst="textNoShape">
              <a:avLst/>
            </a:prstTxWarp>
          </a:bodyPr>
          <a:lstStyle/>
          <a:p>
            <a:pPr algn="ctr"/>
            <a:r>
              <a:rPr lang="en-US" sz="4000" cap="none" smtClean="0">
                <a:solidFill>
                  <a:schemeClr val="tx1"/>
                </a:solidFill>
                <a:latin typeface="Arial Unicode MS" pitchFamily="34" charset="-128"/>
              </a:rPr>
              <a:t>Hearing Aids</a:t>
            </a:r>
            <a:r>
              <a:rPr lang="en-US" cap="none" smtClean="0"/>
              <a:t>	</a:t>
            </a:r>
          </a:p>
        </p:txBody>
      </p:sp>
      <p:sp>
        <p:nvSpPr>
          <p:cNvPr id="51202" name="Rectangle 3"/>
          <p:cNvSpPr>
            <a:spLocks noGrp="1"/>
          </p:cNvSpPr>
          <p:nvPr>
            <p:ph type="body" idx="4294967295"/>
          </p:nvPr>
        </p:nvSpPr>
        <p:spPr>
          <a:xfrm>
            <a:off x="457200" y="1600200"/>
            <a:ext cx="7467600" cy="1676400"/>
          </a:xfrm>
        </p:spPr>
        <p:txBody>
          <a:bodyPr/>
          <a:lstStyle/>
          <a:p>
            <a:pPr eaLnBrk="1" hangingPunct="1">
              <a:lnSpc>
                <a:spcPct val="80000"/>
              </a:lnSpc>
              <a:buFont typeface="Wingdings" pitchFamily="2" charset="2"/>
              <a:buChar char="Ø"/>
            </a:pPr>
            <a:r>
              <a:rPr lang="en-US" sz="3100" smtClean="0"/>
              <a:t>Traditional Amplification	</a:t>
            </a:r>
          </a:p>
          <a:p>
            <a:pPr lvl="1" eaLnBrk="1" hangingPunct="1">
              <a:lnSpc>
                <a:spcPct val="80000"/>
              </a:lnSpc>
              <a:buFont typeface="Arial" charset="0"/>
              <a:buChar char="•"/>
            </a:pPr>
            <a:r>
              <a:rPr lang="en-US" sz="2500" smtClean="0"/>
              <a:t>Analog?</a:t>
            </a:r>
          </a:p>
          <a:p>
            <a:pPr lvl="1" eaLnBrk="1" hangingPunct="1">
              <a:lnSpc>
                <a:spcPct val="80000"/>
              </a:lnSpc>
              <a:buFont typeface="Arial" charset="0"/>
              <a:buChar char="•"/>
            </a:pPr>
            <a:r>
              <a:rPr lang="en-US" sz="2500" smtClean="0"/>
              <a:t>Digitally programmable?			</a:t>
            </a:r>
          </a:p>
          <a:p>
            <a:pPr lvl="1" eaLnBrk="1" hangingPunct="1">
              <a:lnSpc>
                <a:spcPct val="80000"/>
              </a:lnSpc>
              <a:buFont typeface="Arial" charset="0"/>
              <a:buChar char="•"/>
            </a:pPr>
            <a:endParaRPr lang="en-US" sz="2500" smtClean="0"/>
          </a:p>
          <a:p>
            <a:pPr lvl="1" eaLnBrk="1" hangingPunct="1">
              <a:lnSpc>
                <a:spcPct val="80000"/>
              </a:lnSpc>
              <a:buFont typeface="Arial" charset="0"/>
              <a:buNone/>
            </a:pPr>
            <a:endParaRPr lang="en-US" sz="2500" smtClean="0"/>
          </a:p>
          <a:p>
            <a:pPr lvl="1" eaLnBrk="1" hangingPunct="1">
              <a:lnSpc>
                <a:spcPct val="80000"/>
              </a:lnSpc>
              <a:buFont typeface="Arial" charset="0"/>
              <a:buNone/>
            </a:pPr>
            <a:endParaRPr lang="en-US" sz="2500" smtClean="0"/>
          </a:p>
        </p:txBody>
      </p:sp>
      <p:sp>
        <p:nvSpPr>
          <p:cNvPr id="51203" name="Text Box 4"/>
          <p:cNvSpPr txBox="1">
            <a:spLocks noChangeArrowheads="1"/>
          </p:cNvSpPr>
          <p:nvPr/>
        </p:nvSpPr>
        <p:spPr bwMode="auto">
          <a:xfrm>
            <a:off x="1219200" y="3657600"/>
            <a:ext cx="5502275" cy="366713"/>
          </a:xfrm>
          <a:prstGeom prst="rect">
            <a:avLst/>
          </a:prstGeom>
          <a:noFill/>
          <a:ln w="9525">
            <a:noFill/>
            <a:miter lim="800000"/>
            <a:headEnd/>
            <a:tailEnd/>
          </a:ln>
        </p:spPr>
        <p:txBody>
          <a:bodyPr>
            <a:spAutoFit/>
          </a:bodyPr>
          <a:lstStyle/>
          <a:p>
            <a:endParaRPr lang="en-US"/>
          </a:p>
        </p:txBody>
      </p:sp>
      <p:sp>
        <p:nvSpPr>
          <p:cNvPr id="51204" name="Text Box 6"/>
          <p:cNvSpPr txBox="1">
            <a:spLocks noChangeArrowheads="1"/>
          </p:cNvSpPr>
          <p:nvPr/>
        </p:nvSpPr>
        <p:spPr bwMode="auto">
          <a:xfrm>
            <a:off x="990600" y="3429000"/>
            <a:ext cx="6111875" cy="2101850"/>
          </a:xfrm>
          <a:prstGeom prst="rect">
            <a:avLst/>
          </a:prstGeom>
          <a:noFill/>
          <a:ln w="9525">
            <a:noFill/>
            <a:miter lim="800000"/>
            <a:headEnd/>
            <a:tailEnd/>
          </a:ln>
        </p:spPr>
        <p:txBody>
          <a:bodyPr>
            <a:spAutoFit/>
          </a:bodyPr>
          <a:lstStyle/>
          <a:p>
            <a:pPr algn="ctr"/>
            <a:r>
              <a:rPr lang="en-US" sz="4400"/>
              <a:t>  “DIGITAL” </a:t>
            </a:r>
          </a:p>
          <a:p>
            <a:pPr algn="ctr"/>
            <a:r>
              <a:rPr lang="en-US" sz="4400"/>
              <a:t>is the new</a:t>
            </a:r>
          </a:p>
          <a:p>
            <a:pPr algn="ctr"/>
            <a:r>
              <a:rPr lang="en-US" sz="4400"/>
              <a:t> “TRADITIONAL”</a:t>
            </a:r>
          </a:p>
        </p:txBody>
      </p:sp>
      <p:pic>
        <p:nvPicPr>
          <p:cNvPr id="51205" name="Picture 8" descr="hearing_aid_parts"/>
          <p:cNvPicPr>
            <a:picLocks noChangeAspect="1" noChangeArrowheads="1"/>
          </p:cNvPicPr>
          <p:nvPr/>
        </p:nvPicPr>
        <p:blipFill>
          <a:blip r:embed="rId2" cstate="print"/>
          <a:srcRect/>
          <a:stretch>
            <a:fillRect/>
          </a:stretch>
        </p:blipFill>
        <p:spPr bwMode="auto">
          <a:xfrm>
            <a:off x="5486400" y="1524000"/>
            <a:ext cx="2743200" cy="1828800"/>
          </a:xfrm>
          <a:prstGeom prst="rect">
            <a:avLst/>
          </a:prstGeom>
          <a:noFill/>
          <a:ln w="9525">
            <a:noFill/>
            <a:miter lim="800000"/>
            <a:headEnd/>
            <a:tailEnd/>
          </a:ln>
        </p:spPr>
      </p:pic>
      <p:sp>
        <p:nvSpPr>
          <p:cNvPr id="7" name="Footer Placeholder 6"/>
          <p:cNvSpPr>
            <a:spLocks noGrp="1"/>
          </p:cNvSpPr>
          <p:nvPr>
            <p:ph type="ftr" sz="quarter" idx="12"/>
          </p:nvPr>
        </p:nvSpPr>
        <p:spPr>
          <a:xfrm>
            <a:off x="4876800" y="6492875"/>
            <a:ext cx="3200400" cy="365125"/>
          </a:xfrm>
        </p:spPr>
        <p:txBody>
          <a:bodyPr/>
          <a:lstStyle/>
          <a:p>
            <a:pPr>
              <a:defRPr/>
            </a:pPr>
            <a:r>
              <a:rPr lang="en-US" dirty="0"/>
              <a:t>MSHA 2013 Spring Conference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5" name="Picture 5" descr="ANd9GcTFidhvylFmoqipq2BcA2hb2NxS57NpyDIDiA8PlgFH2dCx_fLqNQ"/>
          <p:cNvPicPr>
            <a:picLocks noChangeAspect="1" noChangeArrowheads="1"/>
          </p:cNvPicPr>
          <p:nvPr/>
        </p:nvPicPr>
        <p:blipFill>
          <a:blip r:embed="rId2" cstate="print"/>
          <a:srcRect/>
          <a:stretch>
            <a:fillRect/>
          </a:stretch>
        </p:blipFill>
        <p:spPr bwMode="auto">
          <a:xfrm>
            <a:off x="685800" y="381000"/>
            <a:ext cx="800100" cy="800100"/>
          </a:xfrm>
          <a:prstGeom prst="rect">
            <a:avLst/>
          </a:prstGeom>
          <a:noFill/>
          <a:ln w="9525">
            <a:noFill/>
            <a:miter lim="800000"/>
            <a:headEnd/>
            <a:tailEnd/>
          </a:ln>
        </p:spPr>
      </p:pic>
      <p:pic>
        <p:nvPicPr>
          <p:cNvPr id="52226" name="Picture 7" descr="100609_g8speechmap"/>
          <p:cNvPicPr>
            <a:picLocks noChangeAspect="1" noChangeArrowheads="1"/>
          </p:cNvPicPr>
          <p:nvPr/>
        </p:nvPicPr>
        <p:blipFill>
          <a:blip r:embed="rId3" cstate="print"/>
          <a:srcRect/>
          <a:stretch>
            <a:fillRect/>
          </a:stretch>
        </p:blipFill>
        <p:spPr bwMode="auto">
          <a:xfrm>
            <a:off x="304800" y="2057400"/>
            <a:ext cx="4038600" cy="3016250"/>
          </a:xfrm>
          <a:prstGeom prst="rect">
            <a:avLst/>
          </a:prstGeom>
          <a:noFill/>
          <a:ln w="9525">
            <a:noFill/>
            <a:miter lim="800000"/>
            <a:headEnd/>
            <a:tailEnd/>
          </a:ln>
        </p:spPr>
      </p:pic>
      <p:pic>
        <p:nvPicPr>
          <p:cNvPr id="52227" name="Picture 9" descr="Speechmap_Single_view_2"/>
          <p:cNvPicPr>
            <a:picLocks noChangeAspect="1" noChangeArrowheads="1"/>
          </p:cNvPicPr>
          <p:nvPr/>
        </p:nvPicPr>
        <p:blipFill>
          <a:blip r:embed="rId4" cstate="print"/>
          <a:srcRect/>
          <a:stretch>
            <a:fillRect/>
          </a:stretch>
        </p:blipFill>
        <p:spPr bwMode="auto">
          <a:xfrm>
            <a:off x="4724400" y="2362200"/>
            <a:ext cx="3810000" cy="2771775"/>
          </a:xfrm>
          <a:prstGeom prst="rect">
            <a:avLst/>
          </a:prstGeom>
          <a:noFill/>
          <a:ln w="9525">
            <a:noFill/>
            <a:miter lim="800000"/>
            <a:headEnd/>
            <a:tailEnd/>
          </a:ln>
        </p:spPr>
      </p:pic>
      <p:pic>
        <p:nvPicPr>
          <p:cNvPr id="52228" name="Picture 10" descr="ANd9GcTFidhvylFmoqipq2BcA2hb2NxS57NpyDIDiA8PlgFH2dCx_fLqNQ"/>
          <p:cNvPicPr>
            <a:picLocks noChangeAspect="1" noChangeArrowheads="1"/>
          </p:cNvPicPr>
          <p:nvPr/>
        </p:nvPicPr>
        <p:blipFill>
          <a:blip r:embed="rId2" cstate="print"/>
          <a:srcRect/>
          <a:stretch>
            <a:fillRect/>
          </a:stretch>
        </p:blipFill>
        <p:spPr bwMode="auto">
          <a:xfrm>
            <a:off x="7239000" y="457200"/>
            <a:ext cx="800100" cy="800100"/>
          </a:xfrm>
          <a:prstGeom prst="rect">
            <a:avLst/>
          </a:prstGeom>
          <a:noFill/>
          <a:ln w="9525">
            <a:noFill/>
            <a:miter lim="800000"/>
            <a:headEnd/>
            <a:tailEnd/>
          </a:ln>
        </p:spPr>
      </p:pic>
      <p:pic>
        <p:nvPicPr>
          <p:cNvPr id="52229" name="Picture 11" descr="ANd9GcTFidhvylFmoqipq2BcA2hb2NxS57NpyDIDiA8PlgFH2dCx_fLqNQ"/>
          <p:cNvPicPr>
            <a:picLocks noChangeAspect="1" noChangeArrowheads="1"/>
          </p:cNvPicPr>
          <p:nvPr/>
        </p:nvPicPr>
        <p:blipFill>
          <a:blip r:embed="rId2" cstate="print"/>
          <a:srcRect/>
          <a:stretch>
            <a:fillRect/>
          </a:stretch>
        </p:blipFill>
        <p:spPr bwMode="auto">
          <a:xfrm>
            <a:off x="6248400" y="5334000"/>
            <a:ext cx="800100" cy="800100"/>
          </a:xfrm>
          <a:prstGeom prst="rect">
            <a:avLst/>
          </a:prstGeom>
          <a:noFill/>
          <a:ln w="9525">
            <a:noFill/>
            <a:miter lim="800000"/>
            <a:headEnd/>
            <a:tailEnd/>
          </a:ln>
        </p:spPr>
      </p:pic>
      <p:sp>
        <p:nvSpPr>
          <p:cNvPr id="52230" name="Rectangle 12"/>
          <p:cNvSpPr>
            <a:spLocks noGrp="1"/>
          </p:cNvSpPr>
          <p:nvPr>
            <p:ph type="title" idx="4294967295"/>
          </p:nvPr>
        </p:nvSpPr>
        <p:spPr bwMode="auto">
          <a:xfrm>
            <a:off x="762000" y="457200"/>
            <a:ext cx="7467600" cy="1143000"/>
          </a:xfrm>
          <a:noFill/>
        </p:spPr>
        <p:txBody>
          <a:bodyPr wrap="square" lIns="91440" tIns="45720" rIns="91440" bIns="45720" numCol="1" anchorCtr="0" compatLnSpc="1">
            <a:prstTxWarp prst="textNoShape">
              <a:avLst/>
            </a:prstTxWarp>
          </a:bodyPr>
          <a:lstStyle/>
          <a:p>
            <a:pPr algn="ctr"/>
            <a:r>
              <a:rPr lang="en-US" sz="4000" cap="none" smtClean="0">
                <a:solidFill>
                  <a:schemeClr val="tx1"/>
                </a:solidFill>
                <a:latin typeface="Arial Unicode MS" pitchFamily="34" charset="-128"/>
              </a:rPr>
              <a:t>Speechmapping Goals</a:t>
            </a:r>
            <a:endParaRPr lang="en-US" cap="none" smtClean="0"/>
          </a:p>
        </p:txBody>
      </p:sp>
      <p:sp>
        <p:nvSpPr>
          <p:cNvPr id="52231" name="Text Box 14"/>
          <p:cNvSpPr txBox="1">
            <a:spLocks noChangeArrowheads="1"/>
          </p:cNvSpPr>
          <p:nvPr/>
        </p:nvSpPr>
        <p:spPr bwMode="auto">
          <a:xfrm>
            <a:off x="2133600" y="5410200"/>
            <a:ext cx="3962400" cy="1466850"/>
          </a:xfrm>
          <a:prstGeom prst="rect">
            <a:avLst/>
          </a:prstGeom>
          <a:noFill/>
          <a:ln w="9525">
            <a:noFill/>
            <a:miter lim="800000"/>
            <a:headEnd/>
            <a:tailEnd/>
          </a:ln>
        </p:spPr>
        <p:txBody>
          <a:bodyPr>
            <a:spAutoFit/>
          </a:bodyPr>
          <a:lstStyle/>
          <a:p>
            <a:pPr>
              <a:spcBef>
                <a:spcPct val="50000"/>
              </a:spcBef>
            </a:pPr>
            <a:r>
              <a:rPr lang="en-US"/>
              <a:t>Prescriptive targets for the proper hearing aid settings are essential</a:t>
            </a:r>
          </a:p>
          <a:p>
            <a:pPr>
              <a:spcBef>
                <a:spcPct val="50000"/>
              </a:spcBef>
            </a:pPr>
            <a:endParaRPr lang="en-US"/>
          </a:p>
          <a:p>
            <a:pPr>
              <a:spcBef>
                <a:spcPct val="50000"/>
              </a:spcBef>
            </a:pPr>
            <a:endParaRPr lang="en-US"/>
          </a:p>
        </p:txBody>
      </p:sp>
      <p:sp>
        <p:nvSpPr>
          <p:cNvPr id="9" name="Footer Placeholder 8"/>
          <p:cNvSpPr>
            <a:spLocks noGrp="1"/>
          </p:cNvSpPr>
          <p:nvPr>
            <p:ph type="ftr" sz="quarter" idx="12"/>
          </p:nvPr>
        </p:nvSpPr>
        <p:spPr>
          <a:xfrm>
            <a:off x="5181600" y="6492875"/>
            <a:ext cx="3200400" cy="365125"/>
          </a:xfrm>
        </p:spPr>
        <p:txBody>
          <a:bodyPr/>
          <a:lstStyle/>
          <a:p>
            <a:pPr>
              <a:defRPr/>
            </a:pPr>
            <a:r>
              <a:rPr lang="en-US" dirty="0"/>
              <a:t>MSHA 2013 Spring Conference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p:cNvSpPr>
          <p:nvPr>
            <p:ph type="title" idx="4294967295"/>
          </p:nvPr>
        </p:nvSpPr>
        <p:spPr bwMode="auto">
          <a:noFill/>
        </p:spPr>
        <p:txBody>
          <a:bodyPr wrap="square" lIns="91440" tIns="45720" rIns="91440" bIns="45720" numCol="1" anchorCtr="0" compatLnSpc="1">
            <a:prstTxWarp prst="textNoShape">
              <a:avLst/>
            </a:prstTxWarp>
          </a:bodyPr>
          <a:lstStyle/>
          <a:p>
            <a:pPr algn="ctr"/>
            <a:r>
              <a:rPr lang="en-US" sz="4000" cap="none" smtClean="0">
                <a:solidFill>
                  <a:schemeClr val="tx1"/>
                </a:solidFill>
                <a:latin typeface="Arial Unicode MS" pitchFamily="34" charset="-128"/>
              </a:rPr>
              <a:t>Other Hearing Devices</a:t>
            </a:r>
            <a:r>
              <a:rPr lang="en-US" sz="2600" cap="none" smtClean="0"/>
              <a:t>	</a:t>
            </a:r>
            <a:br>
              <a:rPr lang="en-US" sz="2600" cap="none" smtClean="0"/>
            </a:br>
            <a:endParaRPr lang="en-US" sz="2600" cap="none" smtClean="0"/>
          </a:p>
        </p:txBody>
      </p:sp>
      <p:sp>
        <p:nvSpPr>
          <p:cNvPr id="53250" name="Rectangle 3"/>
          <p:cNvSpPr>
            <a:spLocks noGrp="1"/>
          </p:cNvSpPr>
          <p:nvPr>
            <p:ph type="body" idx="4294967295"/>
          </p:nvPr>
        </p:nvSpPr>
        <p:spPr/>
        <p:txBody>
          <a:bodyPr/>
          <a:lstStyle/>
          <a:p>
            <a:r>
              <a:rPr lang="en-US" smtClean="0"/>
              <a:t>Cochear Implants</a:t>
            </a:r>
          </a:p>
          <a:p>
            <a:pPr lvl="1"/>
            <a:r>
              <a:rPr lang="en-US" smtClean="0"/>
              <a:t>Manufacturer</a:t>
            </a:r>
          </a:p>
          <a:p>
            <a:pPr lvl="1"/>
            <a:r>
              <a:rPr lang="en-US" smtClean="0"/>
              <a:t>Ear level vs. body worn</a:t>
            </a:r>
          </a:p>
          <a:p>
            <a:pPr lvl="1"/>
            <a:r>
              <a:rPr lang="en-US" smtClean="0"/>
              <a:t>Bimodal</a:t>
            </a:r>
          </a:p>
          <a:p>
            <a:pPr lvl="1"/>
            <a:endParaRPr lang="en-US" smtClean="0"/>
          </a:p>
          <a:p>
            <a:pPr lvl="1"/>
            <a:endParaRPr lang="en-US" smtClean="0"/>
          </a:p>
          <a:p>
            <a:r>
              <a:rPr lang="en-US" smtClean="0"/>
              <a:t>Bone Conduction</a:t>
            </a:r>
          </a:p>
          <a:p>
            <a:pPr lvl="1"/>
            <a:r>
              <a:rPr lang="en-US" smtClean="0"/>
              <a:t>Bone conduction hearing aids</a:t>
            </a:r>
          </a:p>
          <a:p>
            <a:pPr lvl="1"/>
            <a:r>
              <a:rPr lang="en-US" smtClean="0"/>
              <a:t>Softbands</a:t>
            </a:r>
          </a:p>
          <a:p>
            <a:pPr lvl="1"/>
            <a:r>
              <a:rPr lang="en-US" smtClean="0"/>
              <a:t>Osseo integrated </a:t>
            </a:r>
          </a:p>
          <a:p>
            <a:pPr lvl="1">
              <a:buFont typeface="Wingdings 2" pitchFamily="18" charset="2"/>
              <a:buNone/>
            </a:pPr>
            <a:endParaRPr lang="en-US" smtClean="0"/>
          </a:p>
        </p:txBody>
      </p:sp>
      <p:pic>
        <p:nvPicPr>
          <p:cNvPr id="53251" name="Picture 5" descr="ANd9GcT0o2vM-yN_fPmxqIHDLR3Ghlm2W3-jL8OU3ZCsGA0IsMHUEWul"/>
          <p:cNvPicPr>
            <a:picLocks noChangeAspect="1" noChangeArrowheads="1"/>
          </p:cNvPicPr>
          <p:nvPr/>
        </p:nvPicPr>
        <p:blipFill>
          <a:blip r:embed="rId2" cstate="print"/>
          <a:srcRect/>
          <a:stretch>
            <a:fillRect/>
          </a:stretch>
        </p:blipFill>
        <p:spPr bwMode="auto">
          <a:xfrm>
            <a:off x="4495800" y="1676400"/>
            <a:ext cx="2828925" cy="1619250"/>
          </a:xfrm>
          <a:prstGeom prst="rect">
            <a:avLst/>
          </a:prstGeom>
          <a:noFill/>
          <a:ln w="9525">
            <a:noFill/>
            <a:miter lim="800000"/>
            <a:headEnd/>
            <a:tailEnd/>
          </a:ln>
        </p:spPr>
      </p:pic>
      <p:sp>
        <p:nvSpPr>
          <p:cNvPr id="53252" name="AutoShape 7"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en-US"/>
          </a:p>
        </p:txBody>
      </p:sp>
      <p:pic>
        <p:nvPicPr>
          <p:cNvPr id="53253" name="Picture 9" descr="4534bh2"/>
          <p:cNvPicPr>
            <a:picLocks noChangeAspect="1" noChangeArrowheads="1"/>
          </p:cNvPicPr>
          <p:nvPr/>
        </p:nvPicPr>
        <p:blipFill>
          <a:blip r:embed="rId3" cstate="print"/>
          <a:srcRect/>
          <a:stretch>
            <a:fillRect/>
          </a:stretch>
        </p:blipFill>
        <p:spPr bwMode="auto">
          <a:xfrm>
            <a:off x="4876800" y="3886200"/>
            <a:ext cx="2362200" cy="1844675"/>
          </a:xfrm>
          <a:prstGeom prst="rect">
            <a:avLst/>
          </a:prstGeom>
          <a:noFill/>
          <a:ln w="9525">
            <a:noFill/>
            <a:miter lim="800000"/>
            <a:headEnd/>
            <a:tailEnd/>
          </a:ln>
        </p:spPr>
      </p:pic>
      <p:sp>
        <p:nvSpPr>
          <p:cNvPr id="7" name="Footer Placeholder 6"/>
          <p:cNvSpPr>
            <a:spLocks noGrp="1"/>
          </p:cNvSpPr>
          <p:nvPr>
            <p:ph type="ftr" sz="quarter" idx="12"/>
          </p:nvPr>
        </p:nvSpPr>
        <p:spPr>
          <a:xfrm>
            <a:off x="4953000" y="6492875"/>
            <a:ext cx="3200400" cy="365125"/>
          </a:xfrm>
        </p:spPr>
        <p:txBody>
          <a:bodyPr/>
          <a:lstStyle/>
          <a:p>
            <a:pPr>
              <a:defRPr/>
            </a:pPr>
            <a:r>
              <a:rPr lang="en-US" dirty="0"/>
              <a:t>MSHA 2013 Spring Conference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5"/>
          <p:cNvSpPr>
            <a:spLocks noGrp="1"/>
          </p:cNvSpPr>
          <p:nvPr>
            <p:ph type="title" idx="4294967295"/>
          </p:nvPr>
        </p:nvSpPr>
        <p:spPr bwMode="auto">
          <a:xfrm>
            <a:off x="914400" y="533400"/>
            <a:ext cx="7467600" cy="914400"/>
          </a:xfrm>
          <a:noFill/>
        </p:spPr>
        <p:txBody>
          <a:bodyPr wrap="square" lIns="91440" tIns="45720" rIns="91440" bIns="45720" numCol="1" anchorCtr="0" compatLnSpc="1">
            <a:prstTxWarp prst="textNoShape">
              <a:avLst/>
            </a:prstTxWarp>
          </a:bodyPr>
          <a:lstStyle/>
          <a:p>
            <a:pPr algn="ctr"/>
            <a:r>
              <a:rPr lang="en-US" sz="4000" cap="none" smtClean="0">
                <a:solidFill>
                  <a:schemeClr val="tx1"/>
                </a:solidFill>
                <a:latin typeface="Arial Unicode MS" pitchFamily="34" charset="-128"/>
              </a:rPr>
              <a:t>Hearing Technology and Noise</a:t>
            </a:r>
          </a:p>
        </p:txBody>
      </p:sp>
      <p:sp>
        <p:nvSpPr>
          <p:cNvPr id="54274" name="Content Placeholder 1"/>
          <p:cNvSpPr>
            <a:spLocks noGrp="1"/>
          </p:cNvSpPr>
          <p:nvPr>
            <p:ph idx="4294967295"/>
          </p:nvPr>
        </p:nvSpPr>
        <p:spPr>
          <a:xfrm>
            <a:off x="838200" y="2057400"/>
            <a:ext cx="7467600" cy="3806825"/>
          </a:xfrm>
        </p:spPr>
        <p:txBody>
          <a:bodyPr/>
          <a:lstStyle/>
          <a:p>
            <a:pPr marL="365125" indent="-255588" algn="ctr" eaLnBrk="1" hangingPunct="1">
              <a:lnSpc>
                <a:spcPct val="90000"/>
              </a:lnSpc>
              <a:buFont typeface="Wingdings" pitchFamily="2" charset="2"/>
              <a:buNone/>
            </a:pPr>
            <a:endParaRPr lang="en-US" sz="2800" smtClean="0"/>
          </a:p>
          <a:p>
            <a:pPr marL="365125" indent="-255588" eaLnBrk="1" hangingPunct="1">
              <a:lnSpc>
                <a:spcPct val="90000"/>
              </a:lnSpc>
            </a:pPr>
            <a:r>
              <a:rPr lang="en-US" sz="2800" smtClean="0"/>
              <a:t>Noise levels of the classroom. </a:t>
            </a:r>
            <a:r>
              <a:rPr lang="en-US" smtClean="0"/>
              <a:t>Review Crandell and Smaldino, 2000</a:t>
            </a:r>
          </a:p>
          <a:p>
            <a:pPr marL="365125" indent="-255588" eaLnBrk="1" hangingPunct="1">
              <a:lnSpc>
                <a:spcPct val="90000"/>
              </a:lnSpc>
            </a:pPr>
            <a:r>
              <a:rPr lang="en-US" sz="2800" smtClean="0"/>
              <a:t>Speech room?  Hallway?  Outside/Field trips?</a:t>
            </a:r>
          </a:p>
          <a:p>
            <a:pPr marL="365125" indent="-255588" eaLnBrk="1" hangingPunct="1">
              <a:lnSpc>
                <a:spcPct val="90000"/>
              </a:lnSpc>
            </a:pPr>
            <a:r>
              <a:rPr lang="en-US" sz="2800" smtClean="0"/>
              <a:t>The problems with preferential seating. </a:t>
            </a:r>
          </a:p>
          <a:p>
            <a:pPr marL="365125" indent="-255588" eaLnBrk="1" hangingPunct="1">
              <a:lnSpc>
                <a:spcPct val="90000"/>
              </a:lnSpc>
              <a:buFont typeface="Wingdings" pitchFamily="2" charset="2"/>
              <a:buNone/>
            </a:pPr>
            <a:r>
              <a:rPr lang="en-US" sz="2800" smtClean="0"/>
              <a:t>   Front of the class?</a:t>
            </a:r>
          </a:p>
          <a:p>
            <a:pPr marL="365125" indent="-255588" eaLnBrk="1" hangingPunct="1">
              <a:lnSpc>
                <a:spcPct val="90000"/>
              </a:lnSpc>
            </a:pPr>
            <a:r>
              <a:rPr lang="en-US" sz="2800" smtClean="0"/>
              <a:t>Teacher characteristics, topic, classmates, activities</a:t>
            </a:r>
          </a:p>
          <a:p>
            <a:pPr marL="365125" indent="-255588" eaLnBrk="1" hangingPunct="1">
              <a:lnSpc>
                <a:spcPct val="90000"/>
              </a:lnSpc>
            </a:pPr>
            <a:r>
              <a:rPr lang="en-US" sz="2800" smtClean="0"/>
              <a:t>What are the most challenging listening situations?</a:t>
            </a:r>
          </a:p>
          <a:p>
            <a:pPr marL="365125" indent="-255588" eaLnBrk="1" hangingPunct="1">
              <a:lnSpc>
                <a:spcPct val="90000"/>
              </a:lnSpc>
            </a:pPr>
            <a:endParaRPr lang="en-US" sz="2800" smtClean="0"/>
          </a:p>
        </p:txBody>
      </p:sp>
      <p:pic>
        <p:nvPicPr>
          <p:cNvPr id="54275" name="Picture 9" descr="noise_reduction-white"/>
          <p:cNvPicPr>
            <a:picLocks noChangeAspect="1" noChangeArrowheads="1"/>
          </p:cNvPicPr>
          <p:nvPr/>
        </p:nvPicPr>
        <p:blipFill>
          <a:blip r:embed="rId3" cstate="print"/>
          <a:srcRect/>
          <a:stretch>
            <a:fillRect/>
          </a:stretch>
        </p:blipFill>
        <p:spPr bwMode="auto">
          <a:xfrm>
            <a:off x="685800" y="1524000"/>
            <a:ext cx="7772400" cy="914400"/>
          </a:xfrm>
          <a:prstGeom prst="rect">
            <a:avLst/>
          </a:prstGeom>
          <a:noFill/>
          <a:ln w="9525">
            <a:noFill/>
            <a:miter lim="800000"/>
            <a:headEnd/>
            <a:tailEnd/>
          </a:ln>
        </p:spPr>
      </p:pic>
      <p:sp>
        <p:nvSpPr>
          <p:cNvPr id="6" name="Footer Placeholder 5"/>
          <p:cNvSpPr>
            <a:spLocks noGrp="1"/>
          </p:cNvSpPr>
          <p:nvPr>
            <p:ph type="ftr" sz="quarter" idx="12"/>
          </p:nvPr>
        </p:nvSpPr>
        <p:spPr/>
        <p:txBody>
          <a:bodyPr/>
          <a:lstStyle/>
          <a:p>
            <a:pPr>
              <a:defRPr/>
            </a:pPr>
            <a:r>
              <a:rPr lang="en-US"/>
              <a:t>MSHA 2013 Spring Conference </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dirty="0"/>
          </a:p>
        </p:txBody>
      </p:sp>
      <p:sp>
        <p:nvSpPr>
          <p:cNvPr id="3" name="Content Placeholder 2"/>
          <p:cNvSpPr>
            <a:spLocks noGrp="1"/>
          </p:cNvSpPr>
          <p:nvPr>
            <p:ph sz="quarter" idx="1"/>
          </p:nvPr>
        </p:nvSpPr>
        <p:spPr>
          <a:xfrm>
            <a:off x="457200" y="1600200"/>
            <a:ext cx="7467600" cy="4873625"/>
          </a:xfrm>
        </p:spPr>
        <p:txBody>
          <a:bodyPr/>
          <a:lstStyle/>
          <a:p>
            <a:pPr>
              <a:defRPr/>
            </a:pPr>
            <a:r>
              <a:rPr lang="en-US" dirty="0" smtClean="0"/>
              <a:t>The average noise level measured in elementary classrooms is</a:t>
            </a:r>
          </a:p>
          <a:p>
            <a:pPr>
              <a:defRPr/>
            </a:pPr>
            <a:endParaRPr lang="en-US" dirty="0" smtClean="0"/>
          </a:p>
          <a:p>
            <a:pPr marL="457200" indent="-457200">
              <a:buFont typeface="Wingdings" pitchFamily="2" charset="2"/>
              <a:buAutoNum type="arabicPeriod"/>
              <a:defRPr/>
            </a:pPr>
            <a:r>
              <a:rPr lang="en-US" dirty="0" smtClean="0"/>
              <a:t>20-30 dB</a:t>
            </a:r>
          </a:p>
          <a:p>
            <a:pPr marL="457200" indent="-457200">
              <a:buFont typeface="Wingdings" pitchFamily="2" charset="2"/>
              <a:buAutoNum type="arabicPeriod"/>
              <a:defRPr/>
            </a:pPr>
            <a:endParaRPr lang="en-US" dirty="0" smtClean="0"/>
          </a:p>
          <a:p>
            <a:pPr marL="457200" indent="-457200">
              <a:buFont typeface="Wingdings" pitchFamily="2" charset="2"/>
              <a:buAutoNum type="arabicPeriod"/>
              <a:defRPr/>
            </a:pPr>
            <a:r>
              <a:rPr lang="en-US" dirty="0" smtClean="0"/>
              <a:t>35-45 dB</a:t>
            </a:r>
          </a:p>
          <a:p>
            <a:pPr marL="457200" indent="-457200">
              <a:buFont typeface="Wingdings" pitchFamily="2" charset="2"/>
              <a:buAutoNum type="arabicPeriod"/>
              <a:defRPr/>
            </a:pPr>
            <a:endParaRPr lang="en-US" dirty="0" smtClean="0"/>
          </a:p>
          <a:p>
            <a:pPr marL="457200" indent="-457200">
              <a:buFont typeface="Wingdings" pitchFamily="2" charset="2"/>
              <a:buAutoNum type="arabicPeriod"/>
              <a:defRPr/>
            </a:pPr>
            <a:r>
              <a:rPr lang="en-US" dirty="0" smtClean="0"/>
              <a:t>55-65 dB</a:t>
            </a:r>
          </a:p>
          <a:p>
            <a:pPr marL="457200" indent="-457200">
              <a:buFont typeface="Wingdings" pitchFamily="2" charset="2"/>
              <a:buAutoNum type="arabicPeriod"/>
              <a:defRPr/>
            </a:pPr>
            <a:endParaRPr lang="en-US" dirty="0" smtClean="0"/>
          </a:p>
          <a:p>
            <a:pPr marL="457200" indent="-457200">
              <a:buFont typeface="Wingdings" pitchFamily="2" charset="2"/>
              <a:buAutoNum type="arabicPeriod"/>
              <a:defRPr/>
            </a:pPr>
            <a:r>
              <a:rPr lang="en-US" dirty="0" smtClean="0"/>
              <a:t>&gt;70 dB</a:t>
            </a:r>
            <a:endParaRPr lang="en-US" dirty="0"/>
          </a:p>
        </p:txBody>
      </p:sp>
      <p:sp>
        <p:nvSpPr>
          <p:cNvPr id="4" name="Footer Placeholder 3"/>
          <p:cNvSpPr>
            <a:spLocks noGrp="1"/>
          </p:cNvSpPr>
          <p:nvPr>
            <p:ph type="ftr" sz="quarter" idx="12"/>
          </p:nvPr>
        </p:nvSpPr>
        <p:spPr/>
        <p:txBody>
          <a:bodyPr/>
          <a:lstStyle/>
          <a:p>
            <a:pPr>
              <a:defRPr/>
            </a:pPr>
            <a:r>
              <a:rPr lang="en-US"/>
              <a:t>MSHA 2013 Spring Conference </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BAC0668_Wireless FM Demo no FM.avi">
            <a:hlinkClick r:id="" action="ppaction://media"/>
          </p:cNvPr>
          <p:cNvPicPr>
            <a:picLocks noGrp="1" noRot="1" noChangeAspect="1"/>
          </p:cNvPicPr>
          <p:nvPr>
            <p:ph sz="quarter" idx="1"/>
            <a:videoFile r:link="rId1"/>
          </p:nvPr>
        </p:nvPicPr>
        <p:blipFill>
          <a:blip r:embed="rId5" cstate="print"/>
          <a:srcRect/>
          <a:stretch>
            <a:fillRect/>
          </a:stretch>
        </p:blipFill>
        <p:spPr>
          <a:xfrm>
            <a:off x="1066800" y="1733550"/>
            <a:ext cx="3048000" cy="2457450"/>
          </a:xfrm>
        </p:spPr>
      </p:pic>
      <p:pic>
        <p:nvPicPr>
          <p:cNvPr id="7" name="8C0C7CB8_Wireless FM Demo.avi">
            <a:hlinkClick r:id="" action="ppaction://media"/>
          </p:cNvPr>
          <p:cNvPicPr>
            <a:picLocks noGrp="1" noRot="1" noChangeAspect="1"/>
          </p:cNvPicPr>
          <p:nvPr>
            <p:ph sz="half" idx="4294967295"/>
            <a:videoFile r:link="rId2"/>
          </p:nvPr>
        </p:nvPicPr>
        <p:blipFill>
          <a:blip r:embed="rId5" cstate="print"/>
          <a:srcRect/>
          <a:stretch>
            <a:fillRect/>
          </a:stretch>
        </p:blipFill>
        <p:spPr>
          <a:xfrm>
            <a:off x="4724400" y="1687513"/>
            <a:ext cx="2971800" cy="2527300"/>
          </a:xfrm>
        </p:spPr>
      </p:pic>
      <p:sp>
        <p:nvSpPr>
          <p:cNvPr id="57347" name="Text Box 8"/>
          <p:cNvSpPr txBox="1">
            <a:spLocks noChangeArrowheads="1"/>
          </p:cNvSpPr>
          <p:nvPr/>
        </p:nvSpPr>
        <p:spPr bwMode="auto">
          <a:xfrm>
            <a:off x="838200" y="457200"/>
            <a:ext cx="7010400" cy="579438"/>
          </a:xfrm>
          <a:prstGeom prst="rect">
            <a:avLst/>
          </a:prstGeom>
          <a:noFill/>
          <a:ln w="9525">
            <a:noFill/>
            <a:miter lim="800000"/>
            <a:headEnd/>
            <a:tailEnd/>
          </a:ln>
        </p:spPr>
        <p:txBody>
          <a:bodyPr>
            <a:spAutoFit/>
          </a:bodyPr>
          <a:lstStyle/>
          <a:p>
            <a:pPr algn="ctr">
              <a:spcBef>
                <a:spcPct val="50000"/>
              </a:spcBef>
            </a:pPr>
            <a:r>
              <a:rPr lang="en-US" sz="3200"/>
              <a:t>“Can you Hear me now?”</a:t>
            </a:r>
          </a:p>
        </p:txBody>
      </p:sp>
      <p:sp>
        <p:nvSpPr>
          <p:cNvPr id="57348" name="Rectangle 8"/>
          <p:cNvSpPr>
            <a:spLocks noChangeArrowheads="1"/>
          </p:cNvSpPr>
          <p:nvPr/>
        </p:nvSpPr>
        <p:spPr bwMode="auto">
          <a:xfrm>
            <a:off x="1143000" y="4724400"/>
            <a:ext cx="6858000" cy="915988"/>
          </a:xfrm>
          <a:prstGeom prst="rect">
            <a:avLst/>
          </a:prstGeom>
          <a:noFill/>
          <a:ln w="9525">
            <a:noFill/>
            <a:miter lim="800000"/>
            <a:headEnd/>
            <a:tailEnd/>
          </a:ln>
        </p:spPr>
        <p:txBody>
          <a:bodyPr>
            <a:spAutoFit/>
          </a:bodyPr>
          <a:lstStyle/>
          <a:p>
            <a:r>
              <a:rPr lang="en-US"/>
              <a:t>Recording simulating an FM microphone in a classroom. </a:t>
            </a:r>
          </a:p>
          <a:p>
            <a:r>
              <a:rPr lang="en-US"/>
              <a:t>Source: Theresa Derr &amp; Scott Bradley, University of Wisconsin-Whitewater (www.Successforkidswithhearingloss.com)</a:t>
            </a:r>
          </a:p>
        </p:txBody>
      </p:sp>
      <p:sp>
        <p:nvSpPr>
          <p:cNvPr id="8" name="Footer Placeholder 7"/>
          <p:cNvSpPr>
            <a:spLocks noGrp="1"/>
          </p:cNvSpPr>
          <p:nvPr>
            <p:ph type="ftr" sz="quarter" idx="12"/>
          </p:nvPr>
        </p:nvSpPr>
        <p:spPr/>
        <p:txBody>
          <a:bodyPr/>
          <a:lstStyle/>
          <a:p>
            <a:pPr>
              <a:defRPr/>
            </a:pPr>
            <a:r>
              <a:rPr lang="en-US"/>
              <a:t>MSHA 2013 Spring Conference </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fullScrn="1">
              <p:cMediaNode>
                <p:cTn id="7" fill="hold" display="0">
                  <p:stCondLst>
                    <p:cond delay="indefinite"/>
                  </p:stCondLst>
                  <p:endCondLst>
                    <p:cond evt="onNext" delay="0">
                      <p:tgtEl>
                        <p:sldTgt/>
                      </p:tgtEl>
                    </p:cond>
                    <p:cond evt="onPrev" delay="0">
                      <p:tgtEl>
                        <p:sldTgt/>
                      </p:tgtEl>
                    </p:cond>
                  </p:endCondLst>
                </p:cTn>
                <p:tgtEl>
                  <p:spTgt spid="6"/>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4" presetClass="entr" presetSubtype="16"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ox(in)">
                                      <p:cBhvr>
                                        <p:cTn id="13" dur="500"/>
                                        <p:tgtEl>
                                          <p:spTgt spid="7"/>
                                        </p:tgtEl>
                                      </p:cBhvr>
                                    </p:animEffect>
                                  </p:childTnLst>
                                </p:cTn>
                              </p:par>
                            </p:childTnLst>
                          </p:cTn>
                        </p:par>
                      </p:childTnLst>
                    </p:cTn>
                  </p:par>
                </p:childTnLst>
              </p:cTn>
              <p:nextCondLst>
                <p:cond evt="onClick" delay="0">
                  <p:tgtEl>
                    <p:spTgt spid="7"/>
                  </p:tgtEl>
                </p:cond>
              </p:nextCondLst>
            </p:seq>
            <p:video>
              <p:cMediaNode>
                <p:cTn id="14" fill="hold" display="0">
                  <p:stCondLst>
                    <p:cond delay="indefinite"/>
                  </p:stCondLst>
                  <p:endCondLst>
                    <p:cond evt="onNext" delay="0">
                      <p:tgtEl>
                        <p:sldTgt/>
                      </p:tgtEl>
                    </p:cond>
                    <p:cond evt="onPrev" delay="0">
                      <p:tgtEl>
                        <p:sldTgt/>
                      </p:tgtEl>
                    </p:cond>
                  </p:endCondLst>
                </p:cTn>
                <p:tgtEl>
                  <p:spTgt spid="7"/>
                </p:tgtEl>
              </p:cMediaNode>
            </p:vide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3124200"/>
            <a:ext cx="6172200" cy="1893888"/>
          </a:xfrm>
        </p:spPr>
        <p:txBody>
          <a:bodyPr/>
          <a:lstStyle/>
          <a:p>
            <a:pPr>
              <a:defRPr/>
            </a:pPr>
            <a:r>
              <a:rPr lang="en-US" dirty="0" smtClean="0"/>
              <a:t>EARLY IDENTIFICATION AND INTERVENTION</a:t>
            </a:r>
            <a:endParaRPr lang="en-US" dirty="0"/>
          </a:p>
        </p:txBody>
      </p:sp>
      <p:sp>
        <p:nvSpPr>
          <p:cNvPr id="20482" name="Subtitle 2"/>
          <p:cNvSpPr>
            <a:spLocks noGrp="1"/>
          </p:cNvSpPr>
          <p:nvPr>
            <p:ph type="subTitle" idx="1"/>
          </p:nvPr>
        </p:nvSpPr>
        <p:spPr>
          <a:xfrm>
            <a:off x="2286000" y="5003800"/>
            <a:ext cx="6172200" cy="1371600"/>
          </a:xfrm>
        </p:spPr>
        <p:txBody>
          <a:bodyPr/>
          <a:lstStyle/>
          <a:p>
            <a:endParaRPr lang="en-US"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8"/>
          <p:cNvSpPr>
            <a:spLocks noGrp="1"/>
          </p:cNvSpPr>
          <p:nvPr>
            <p:ph type="title" idx="4294967295"/>
          </p:nvPr>
        </p:nvSpPr>
        <p:spPr bwMode="auto">
          <a:noFill/>
        </p:spPr>
        <p:txBody>
          <a:bodyPr wrap="square" lIns="91440" tIns="45720" rIns="91440" bIns="45720" numCol="1" anchorCtr="0" compatLnSpc="1">
            <a:prstTxWarp prst="textNoShape">
              <a:avLst/>
            </a:prstTxWarp>
          </a:bodyPr>
          <a:lstStyle/>
          <a:p>
            <a:pPr algn="ctr"/>
            <a:r>
              <a:rPr lang="en-US" sz="4000" cap="none" smtClean="0">
                <a:solidFill>
                  <a:schemeClr val="tx1"/>
                </a:solidFill>
                <a:latin typeface="Arial Unicode MS" pitchFamily="34" charset="-128"/>
              </a:rPr>
              <a:t>Connectivity = Access to Sound</a:t>
            </a:r>
          </a:p>
        </p:txBody>
      </p:sp>
      <p:sp>
        <p:nvSpPr>
          <p:cNvPr id="59394" name="Content Placeholder 1"/>
          <p:cNvSpPr>
            <a:spLocks noGrp="1"/>
          </p:cNvSpPr>
          <p:nvPr>
            <p:ph idx="1"/>
          </p:nvPr>
        </p:nvSpPr>
        <p:spPr>
          <a:xfrm>
            <a:off x="457200" y="1600200"/>
            <a:ext cx="7467600" cy="4873625"/>
          </a:xfrm>
        </p:spPr>
        <p:txBody>
          <a:bodyPr/>
          <a:lstStyle/>
          <a:p>
            <a:pPr marL="365125" indent="-255588" eaLnBrk="1" hangingPunct="1">
              <a:lnSpc>
                <a:spcPct val="80000"/>
              </a:lnSpc>
              <a:buFont typeface="Wingdings" pitchFamily="2" charset="2"/>
              <a:buChar char="Ø"/>
            </a:pPr>
            <a:endParaRPr lang="en-US" sz="2800" smtClean="0"/>
          </a:p>
          <a:p>
            <a:pPr marL="620713" lvl="1" indent="-228600" eaLnBrk="1" hangingPunct="1">
              <a:lnSpc>
                <a:spcPct val="80000"/>
              </a:lnSpc>
              <a:buFont typeface="Courier New" pitchFamily="49" charset="0"/>
              <a:buChar char="o"/>
            </a:pPr>
            <a:endParaRPr lang="en-US" sz="2500" smtClean="0"/>
          </a:p>
        </p:txBody>
      </p:sp>
      <p:pic>
        <p:nvPicPr>
          <p:cNvPr id="59395" name="Picture 11" descr="C:\Users\ksalathiel\Desktop\icom.jpg"/>
          <p:cNvPicPr>
            <a:picLocks noChangeAspect="1" noChangeArrowheads="1"/>
          </p:cNvPicPr>
          <p:nvPr/>
        </p:nvPicPr>
        <p:blipFill>
          <a:blip r:embed="rId3" cstate="print"/>
          <a:srcRect/>
          <a:stretch>
            <a:fillRect/>
          </a:stretch>
        </p:blipFill>
        <p:spPr bwMode="auto">
          <a:xfrm>
            <a:off x="1524000" y="1676400"/>
            <a:ext cx="5562600" cy="4559300"/>
          </a:xfrm>
          <a:prstGeom prst="rect">
            <a:avLst/>
          </a:prstGeom>
          <a:noFill/>
          <a:ln w="9525">
            <a:noFill/>
            <a:miter lim="800000"/>
            <a:headEnd/>
            <a:tailEnd/>
          </a:ln>
        </p:spPr>
      </p:pic>
      <p:sp>
        <p:nvSpPr>
          <p:cNvPr id="16" name="Arc 15"/>
          <p:cNvSpPr/>
          <p:nvPr/>
        </p:nvSpPr>
        <p:spPr>
          <a:xfrm>
            <a:off x="1981200" y="1981200"/>
            <a:ext cx="914400" cy="914400"/>
          </a:xfrm>
          <a:prstGeom prst="arc">
            <a:avLst/>
          </a:pr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59397" name="Text Box 7"/>
          <p:cNvSpPr txBox="1">
            <a:spLocks noChangeArrowheads="1"/>
          </p:cNvSpPr>
          <p:nvPr/>
        </p:nvSpPr>
        <p:spPr bwMode="auto">
          <a:xfrm>
            <a:off x="3260725" y="417513"/>
            <a:ext cx="2911475" cy="366712"/>
          </a:xfrm>
          <a:prstGeom prst="rect">
            <a:avLst/>
          </a:prstGeom>
          <a:noFill/>
          <a:ln w="9525">
            <a:noFill/>
            <a:miter lim="800000"/>
            <a:headEnd/>
            <a:tailEnd/>
          </a:ln>
        </p:spPr>
        <p:txBody>
          <a:bodyPr>
            <a:spAutoFit/>
          </a:bodyPr>
          <a:lstStyle/>
          <a:p>
            <a:endParaRPr lang="en-US"/>
          </a:p>
        </p:txBody>
      </p:sp>
      <p:sp>
        <p:nvSpPr>
          <p:cNvPr id="8" name="Footer Placeholder 7"/>
          <p:cNvSpPr>
            <a:spLocks noGrp="1"/>
          </p:cNvSpPr>
          <p:nvPr>
            <p:ph type="ftr" sz="quarter" idx="12"/>
          </p:nvPr>
        </p:nvSpPr>
        <p:spPr/>
        <p:txBody>
          <a:bodyPr/>
          <a:lstStyle/>
          <a:p>
            <a:pPr>
              <a:defRPr/>
            </a:pPr>
            <a:r>
              <a:rPr lang="en-US"/>
              <a:t>MSHA 2013 Spring Conference </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p:cNvSpPr>
          <p:nvPr>
            <p:ph type="title" idx="4294967295"/>
          </p:nvPr>
        </p:nvSpPr>
        <p:spPr bwMode="auto"/>
        <p:txBody>
          <a:bodyPr wrap="square" lIns="91440" tIns="45720" rIns="91440" bIns="45720" numCol="1" anchorCtr="0" compatLnSpc="1">
            <a:prstTxWarp prst="textNoShape">
              <a:avLst/>
            </a:prstTxWarp>
          </a:bodyPr>
          <a:lstStyle/>
          <a:p>
            <a:pPr algn="ctr"/>
            <a:r>
              <a:rPr lang="en-US" sz="3600" cap="none" smtClean="0">
                <a:solidFill>
                  <a:schemeClr val="tx1"/>
                </a:solidFill>
                <a:latin typeface="Arial Unicode MS" pitchFamily="34" charset="-128"/>
              </a:rPr>
              <a:t>Hearing Assistive Technology/ HAT</a:t>
            </a:r>
            <a:r>
              <a:rPr lang="en-US" sz="3100" cap="none" smtClean="0"/>
              <a:t/>
            </a:r>
            <a:br>
              <a:rPr lang="en-US" sz="3100" cap="none" smtClean="0"/>
            </a:br>
            <a:endParaRPr lang="en-US" sz="3100" cap="none" smtClean="0"/>
          </a:p>
        </p:txBody>
      </p:sp>
      <p:sp>
        <p:nvSpPr>
          <p:cNvPr id="61442" name="Rectangle 3"/>
          <p:cNvSpPr>
            <a:spLocks noGrp="1"/>
          </p:cNvSpPr>
          <p:nvPr>
            <p:ph type="body" idx="4294967295"/>
          </p:nvPr>
        </p:nvSpPr>
        <p:spPr>
          <a:xfrm>
            <a:off x="457200" y="1600200"/>
            <a:ext cx="5867400" cy="4873625"/>
          </a:xfrm>
        </p:spPr>
        <p:txBody>
          <a:bodyPr/>
          <a:lstStyle/>
          <a:p>
            <a:pPr eaLnBrk="1" hangingPunct="1">
              <a:lnSpc>
                <a:spcPct val="80000"/>
              </a:lnSpc>
              <a:buFont typeface="Wingdings" pitchFamily="2" charset="2"/>
              <a:buChar char="Ø"/>
            </a:pPr>
            <a:r>
              <a:rPr lang="en-US" sz="3100" smtClean="0"/>
              <a:t>Transmitters</a:t>
            </a:r>
          </a:p>
          <a:p>
            <a:pPr lvl="1" eaLnBrk="1" hangingPunct="1">
              <a:lnSpc>
                <a:spcPct val="80000"/>
              </a:lnSpc>
              <a:buFont typeface="Wingdings" pitchFamily="2" charset="2"/>
              <a:buChar char="Ø"/>
            </a:pPr>
            <a:r>
              <a:rPr lang="en-US" sz="2500" smtClean="0"/>
              <a:t>Microphone type</a:t>
            </a:r>
            <a:endParaRPr lang="en-US" sz="2800" smtClean="0"/>
          </a:p>
          <a:p>
            <a:pPr eaLnBrk="1" hangingPunct="1">
              <a:lnSpc>
                <a:spcPct val="80000"/>
              </a:lnSpc>
              <a:buFont typeface="Wingdings" pitchFamily="2" charset="2"/>
              <a:buChar char="Ø"/>
            </a:pPr>
            <a:r>
              <a:rPr lang="en-US" sz="3100" smtClean="0"/>
              <a:t>Receivers</a:t>
            </a:r>
          </a:p>
          <a:p>
            <a:pPr lvl="1" eaLnBrk="1" hangingPunct="1">
              <a:lnSpc>
                <a:spcPct val="80000"/>
              </a:lnSpc>
              <a:buFont typeface="Wingdings" pitchFamily="2" charset="2"/>
              <a:buChar char="Ø"/>
            </a:pPr>
            <a:r>
              <a:rPr lang="en-US" sz="2800" smtClean="0"/>
              <a:t>Personal 		</a:t>
            </a:r>
          </a:p>
          <a:p>
            <a:pPr lvl="2" eaLnBrk="1" hangingPunct="1">
              <a:lnSpc>
                <a:spcPct val="80000"/>
              </a:lnSpc>
              <a:buFont typeface="Arial" charset="0"/>
              <a:buChar char="•"/>
            </a:pPr>
            <a:r>
              <a:rPr lang="en-US" sz="2000" smtClean="0"/>
              <a:t>Universal receivers			</a:t>
            </a:r>
          </a:p>
          <a:p>
            <a:pPr lvl="2" eaLnBrk="1" hangingPunct="1">
              <a:lnSpc>
                <a:spcPct val="80000"/>
              </a:lnSpc>
              <a:buFont typeface="Arial" charset="0"/>
              <a:buChar char="•"/>
            </a:pPr>
            <a:r>
              <a:rPr lang="en-US" sz="2000" smtClean="0"/>
              <a:t>Integrated receivers </a:t>
            </a:r>
          </a:p>
          <a:p>
            <a:pPr lvl="1" eaLnBrk="1" hangingPunct="1">
              <a:lnSpc>
                <a:spcPct val="80000"/>
              </a:lnSpc>
              <a:buFont typeface="Arial" charset="0"/>
              <a:buChar char="•"/>
            </a:pPr>
            <a:r>
              <a:rPr lang="en-US" sz="2500" smtClean="0"/>
              <a:t>Soundfield speakers</a:t>
            </a:r>
          </a:p>
          <a:p>
            <a:pPr lvl="2" eaLnBrk="1" hangingPunct="1">
              <a:lnSpc>
                <a:spcPct val="80000"/>
              </a:lnSpc>
              <a:buFont typeface="Arial" charset="0"/>
              <a:buChar char="•"/>
            </a:pPr>
            <a:r>
              <a:rPr lang="en-US" sz="2000" smtClean="0"/>
              <a:t>How many and where?</a:t>
            </a:r>
          </a:p>
          <a:p>
            <a:pPr lvl="2" eaLnBrk="1" hangingPunct="1">
              <a:lnSpc>
                <a:spcPct val="80000"/>
              </a:lnSpc>
              <a:buFont typeface="Arial" charset="0"/>
              <a:buNone/>
            </a:pPr>
            <a:endParaRPr lang="en-US" sz="2000" smtClean="0"/>
          </a:p>
          <a:p>
            <a:pPr lvl="1" eaLnBrk="1" hangingPunct="1">
              <a:lnSpc>
                <a:spcPct val="80000"/>
              </a:lnSpc>
              <a:buFont typeface="Arial" charset="0"/>
              <a:buNone/>
            </a:pPr>
            <a:endParaRPr lang="en-US" sz="2500" smtClean="0"/>
          </a:p>
          <a:p>
            <a:pPr lvl="1" eaLnBrk="1" hangingPunct="1">
              <a:lnSpc>
                <a:spcPct val="80000"/>
              </a:lnSpc>
              <a:buFont typeface="Arial" charset="0"/>
              <a:buNone/>
            </a:pPr>
            <a:endParaRPr lang="en-US" sz="2500" smtClean="0"/>
          </a:p>
          <a:p>
            <a:pPr lvl="1" eaLnBrk="1" hangingPunct="1">
              <a:lnSpc>
                <a:spcPct val="80000"/>
              </a:lnSpc>
              <a:buFont typeface="Arial" charset="0"/>
              <a:buNone/>
            </a:pPr>
            <a:endParaRPr lang="en-US" sz="2500" smtClean="0"/>
          </a:p>
          <a:p>
            <a:pPr lvl="1" eaLnBrk="1" hangingPunct="1">
              <a:lnSpc>
                <a:spcPct val="80000"/>
              </a:lnSpc>
              <a:buFont typeface="Arial" charset="0"/>
              <a:buNone/>
            </a:pPr>
            <a:endParaRPr lang="en-US" sz="2500" smtClean="0"/>
          </a:p>
          <a:p>
            <a:pPr lvl="1" eaLnBrk="1" hangingPunct="1">
              <a:lnSpc>
                <a:spcPct val="80000"/>
              </a:lnSpc>
              <a:buFont typeface="Arial" charset="0"/>
              <a:buNone/>
            </a:pPr>
            <a:endParaRPr lang="en-US" sz="2500" smtClean="0"/>
          </a:p>
          <a:p>
            <a:pPr lvl="1" eaLnBrk="1" hangingPunct="1">
              <a:lnSpc>
                <a:spcPct val="80000"/>
              </a:lnSpc>
              <a:buFont typeface="Arial" charset="0"/>
              <a:buNone/>
            </a:pPr>
            <a:endParaRPr lang="en-US" sz="2500" smtClean="0"/>
          </a:p>
        </p:txBody>
      </p:sp>
      <p:sp>
        <p:nvSpPr>
          <p:cNvPr id="61443" name="AutoShape 8" descr="9k="/>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endParaRPr lang="en-US"/>
          </a:p>
        </p:txBody>
      </p:sp>
      <p:sp>
        <p:nvSpPr>
          <p:cNvPr id="61444" name="AutoShape 10"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en-US"/>
          </a:p>
        </p:txBody>
      </p:sp>
      <p:pic>
        <p:nvPicPr>
          <p:cNvPr id="61445" name="Picture 12" descr="Phonak-DynamicSoundFieldHandmikrofon-DynaMic-"/>
          <p:cNvPicPr>
            <a:picLocks noChangeAspect="1" noChangeArrowheads="1"/>
          </p:cNvPicPr>
          <p:nvPr/>
        </p:nvPicPr>
        <p:blipFill>
          <a:blip r:embed="rId2" cstate="print"/>
          <a:srcRect/>
          <a:stretch>
            <a:fillRect/>
          </a:stretch>
        </p:blipFill>
        <p:spPr bwMode="auto">
          <a:xfrm>
            <a:off x="5029200" y="2514600"/>
            <a:ext cx="1295400" cy="1295400"/>
          </a:xfrm>
          <a:prstGeom prst="rect">
            <a:avLst/>
          </a:prstGeom>
          <a:noFill/>
          <a:ln w="9525">
            <a:noFill/>
            <a:miter lim="800000"/>
            <a:headEnd/>
            <a:tailEnd/>
          </a:ln>
        </p:spPr>
      </p:pic>
      <p:pic>
        <p:nvPicPr>
          <p:cNvPr id="61446" name="Picture 14" descr="Phonak-miniboom"/>
          <p:cNvPicPr>
            <a:picLocks noChangeAspect="1" noChangeArrowheads="1"/>
          </p:cNvPicPr>
          <p:nvPr/>
        </p:nvPicPr>
        <p:blipFill>
          <a:blip r:embed="rId3" cstate="print"/>
          <a:srcRect/>
          <a:stretch>
            <a:fillRect/>
          </a:stretch>
        </p:blipFill>
        <p:spPr bwMode="auto">
          <a:xfrm>
            <a:off x="6705600" y="1219200"/>
            <a:ext cx="1428750" cy="1762125"/>
          </a:xfrm>
          <a:prstGeom prst="rect">
            <a:avLst/>
          </a:prstGeom>
          <a:noFill/>
          <a:ln w="9525">
            <a:noFill/>
            <a:miter lim="800000"/>
            <a:headEnd/>
            <a:tailEnd/>
          </a:ln>
        </p:spPr>
      </p:pic>
      <p:pic>
        <p:nvPicPr>
          <p:cNvPr id="61447" name="Picture 16" descr="amigot10"/>
          <p:cNvPicPr>
            <a:picLocks noChangeAspect="1" noChangeArrowheads="1"/>
          </p:cNvPicPr>
          <p:nvPr/>
        </p:nvPicPr>
        <p:blipFill>
          <a:blip r:embed="rId4" cstate="print"/>
          <a:srcRect/>
          <a:stretch>
            <a:fillRect/>
          </a:stretch>
        </p:blipFill>
        <p:spPr bwMode="auto">
          <a:xfrm>
            <a:off x="4267200" y="1447800"/>
            <a:ext cx="1781175" cy="1162050"/>
          </a:xfrm>
          <a:prstGeom prst="rect">
            <a:avLst/>
          </a:prstGeom>
          <a:noFill/>
          <a:ln w="9525">
            <a:noFill/>
            <a:miter lim="800000"/>
            <a:headEnd/>
            <a:tailEnd/>
          </a:ln>
        </p:spPr>
      </p:pic>
      <p:pic>
        <p:nvPicPr>
          <p:cNvPr id="61448" name="Picture 18" descr="ANd9GcR67Tnj__JpnU41zqPehM_ZmEoDwoPOMbbIt_gWIv0Vs-eg1Vzndg"/>
          <p:cNvPicPr>
            <a:picLocks noChangeAspect="1" noChangeArrowheads="1"/>
          </p:cNvPicPr>
          <p:nvPr/>
        </p:nvPicPr>
        <p:blipFill>
          <a:blip r:embed="rId5" cstate="print"/>
          <a:srcRect/>
          <a:stretch>
            <a:fillRect/>
          </a:stretch>
        </p:blipFill>
        <p:spPr bwMode="auto">
          <a:xfrm>
            <a:off x="914400" y="4800600"/>
            <a:ext cx="3209925" cy="1419225"/>
          </a:xfrm>
          <a:prstGeom prst="rect">
            <a:avLst/>
          </a:prstGeom>
          <a:noFill/>
          <a:ln w="9525">
            <a:noFill/>
            <a:miter lim="800000"/>
            <a:headEnd/>
            <a:tailEnd/>
          </a:ln>
        </p:spPr>
      </p:pic>
      <p:pic>
        <p:nvPicPr>
          <p:cNvPr id="61449" name="Picture 27" descr="51160927"/>
          <p:cNvPicPr>
            <a:picLocks noChangeAspect="1" noChangeArrowheads="1"/>
          </p:cNvPicPr>
          <p:nvPr/>
        </p:nvPicPr>
        <p:blipFill>
          <a:blip r:embed="rId6" cstate="print"/>
          <a:srcRect/>
          <a:stretch>
            <a:fillRect/>
          </a:stretch>
        </p:blipFill>
        <p:spPr bwMode="auto">
          <a:xfrm>
            <a:off x="7467600" y="3657600"/>
            <a:ext cx="835025" cy="1066800"/>
          </a:xfrm>
          <a:prstGeom prst="rect">
            <a:avLst/>
          </a:prstGeom>
          <a:noFill/>
          <a:ln w="9525">
            <a:noFill/>
            <a:miter lim="800000"/>
            <a:headEnd/>
            <a:tailEnd/>
          </a:ln>
        </p:spPr>
      </p:pic>
      <p:pic>
        <p:nvPicPr>
          <p:cNvPr id="61450" name="Picture 14" descr="images%2F3PSFSYSFM"/>
          <p:cNvPicPr>
            <a:picLocks noChangeAspect="1" noChangeArrowheads="1"/>
          </p:cNvPicPr>
          <p:nvPr/>
        </p:nvPicPr>
        <p:blipFill>
          <a:blip r:embed="rId7" cstate="print"/>
          <a:srcRect/>
          <a:stretch>
            <a:fillRect/>
          </a:stretch>
        </p:blipFill>
        <p:spPr bwMode="auto">
          <a:xfrm>
            <a:off x="4648200" y="4114800"/>
            <a:ext cx="1905000" cy="1905000"/>
          </a:xfrm>
          <a:prstGeom prst="rect">
            <a:avLst/>
          </a:prstGeom>
          <a:noFill/>
          <a:ln w="9525">
            <a:noFill/>
            <a:miter lim="800000"/>
            <a:headEnd/>
            <a:tailEnd/>
          </a:ln>
        </p:spPr>
      </p:pic>
      <p:pic>
        <p:nvPicPr>
          <p:cNvPr id="61451" name="Picture 30" descr="safari-with-amigo"/>
          <p:cNvPicPr>
            <a:picLocks noChangeAspect="1" noChangeArrowheads="1"/>
          </p:cNvPicPr>
          <p:nvPr/>
        </p:nvPicPr>
        <p:blipFill>
          <a:blip r:embed="rId8" cstate="print"/>
          <a:srcRect/>
          <a:stretch>
            <a:fillRect/>
          </a:stretch>
        </p:blipFill>
        <p:spPr bwMode="auto">
          <a:xfrm>
            <a:off x="6781800" y="4267200"/>
            <a:ext cx="666750" cy="1428750"/>
          </a:xfrm>
          <a:prstGeom prst="rect">
            <a:avLst/>
          </a:prstGeom>
          <a:noFill/>
          <a:ln w="9525">
            <a:noFill/>
            <a:miter lim="800000"/>
            <a:headEnd/>
            <a:tailEnd/>
          </a:ln>
        </p:spPr>
      </p:pic>
      <p:sp>
        <p:nvSpPr>
          <p:cNvPr id="13" name="Footer Placeholder 12"/>
          <p:cNvSpPr>
            <a:spLocks noGrp="1"/>
          </p:cNvSpPr>
          <p:nvPr>
            <p:ph type="ftr" sz="quarter" idx="12"/>
          </p:nvPr>
        </p:nvSpPr>
        <p:spPr/>
        <p:txBody>
          <a:bodyPr/>
          <a:lstStyle/>
          <a:p>
            <a:pPr>
              <a:defRPr/>
            </a:pPr>
            <a:r>
              <a:rPr lang="en-US"/>
              <a:t>MSHA 2013 Spring Conference </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5" name="Picture 6" descr="C:\Users\ksalathiel\Desktop\inspiro.bmp"/>
          <p:cNvPicPr>
            <a:picLocks noChangeAspect="1" noChangeArrowheads="1"/>
          </p:cNvPicPr>
          <p:nvPr/>
        </p:nvPicPr>
        <p:blipFill>
          <a:blip r:embed="rId2" cstate="print"/>
          <a:srcRect/>
          <a:stretch>
            <a:fillRect/>
          </a:stretch>
        </p:blipFill>
        <p:spPr bwMode="auto">
          <a:xfrm>
            <a:off x="762000" y="3810000"/>
            <a:ext cx="1639888" cy="1828800"/>
          </a:xfrm>
          <a:prstGeom prst="rect">
            <a:avLst/>
          </a:prstGeom>
          <a:noFill/>
          <a:ln w="9525">
            <a:noFill/>
            <a:miter lim="800000"/>
            <a:headEnd/>
            <a:tailEnd/>
          </a:ln>
        </p:spPr>
      </p:pic>
      <p:pic>
        <p:nvPicPr>
          <p:cNvPr id="62466" name="Picture 4" descr="C:\Users\ksalathiel\Desktop\ML freedom.jpg"/>
          <p:cNvPicPr>
            <a:picLocks noChangeAspect="1" noChangeArrowheads="1"/>
          </p:cNvPicPr>
          <p:nvPr/>
        </p:nvPicPr>
        <p:blipFill>
          <a:blip r:embed="rId3" cstate="print"/>
          <a:srcRect/>
          <a:stretch>
            <a:fillRect/>
          </a:stretch>
        </p:blipFill>
        <p:spPr bwMode="auto">
          <a:xfrm>
            <a:off x="5486400" y="2438400"/>
            <a:ext cx="990600" cy="1103313"/>
          </a:xfrm>
          <a:prstGeom prst="rect">
            <a:avLst/>
          </a:prstGeom>
          <a:noFill/>
          <a:ln w="9525">
            <a:noFill/>
            <a:miter lim="800000"/>
            <a:headEnd/>
            <a:tailEnd/>
          </a:ln>
        </p:spPr>
      </p:pic>
      <p:pic>
        <p:nvPicPr>
          <p:cNvPr id="62467" name="Picture 14" descr="images%2F3PSFSYSFM"/>
          <p:cNvPicPr>
            <a:picLocks noChangeAspect="1" noChangeArrowheads="1"/>
          </p:cNvPicPr>
          <p:nvPr/>
        </p:nvPicPr>
        <p:blipFill>
          <a:blip r:embed="rId4" cstate="print"/>
          <a:srcRect/>
          <a:stretch>
            <a:fillRect/>
          </a:stretch>
        </p:blipFill>
        <p:spPr bwMode="auto">
          <a:xfrm>
            <a:off x="2438400" y="3505200"/>
            <a:ext cx="2381250" cy="2381250"/>
          </a:xfrm>
          <a:prstGeom prst="rect">
            <a:avLst/>
          </a:prstGeom>
          <a:noFill/>
          <a:ln w="9525">
            <a:noFill/>
            <a:miter lim="800000"/>
            <a:headEnd/>
            <a:tailEnd/>
          </a:ln>
        </p:spPr>
      </p:pic>
      <p:pic>
        <p:nvPicPr>
          <p:cNvPr id="62468" name="Picture 16" descr="Phonak%20EasyLink+350"/>
          <p:cNvPicPr>
            <a:picLocks noChangeAspect="1" noChangeArrowheads="1"/>
          </p:cNvPicPr>
          <p:nvPr/>
        </p:nvPicPr>
        <p:blipFill>
          <a:blip r:embed="rId5" cstate="print"/>
          <a:srcRect/>
          <a:stretch>
            <a:fillRect/>
          </a:stretch>
        </p:blipFill>
        <p:spPr bwMode="auto">
          <a:xfrm>
            <a:off x="609600" y="1752600"/>
            <a:ext cx="2286000" cy="1241425"/>
          </a:xfrm>
          <a:prstGeom prst="rect">
            <a:avLst/>
          </a:prstGeom>
          <a:noFill/>
          <a:ln w="9525">
            <a:noFill/>
            <a:miter lim="800000"/>
            <a:headEnd/>
            <a:tailEnd/>
          </a:ln>
        </p:spPr>
      </p:pic>
      <p:pic>
        <p:nvPicPr>
          <p:cNvPr id="62469" name="Picture 18" descr="phonak-my-link"/>
          <p:cNvPicPr>
            <a:picLocks noChangeAspect="1" noChangeArrowheads="1"/>
          </p:cNvPicPr>
          <p:nvPr/>
        </p:nvPicPr>
        <p:blipFill>
          <a:blip r:embed="rId6" cstate="print"/>
          <a:srcRect/>
          <a:stretch>
            <a:fillRect/>
          </a:stretch>
        </p:blipFill>
        <p:spPr bwMode="auto">
          <a:xfrm>
            <a:off x="6858000" y="3810000"/>
            <a:ext cx="1438275" cy="1438275"/>
          </a:xfrm>
          <a:prstGeom prst="rect">
            <a:avLst/>
          </a:prstGeom>
          <a:noFill/>
          <a:ln w="9525">
            <a:noFill/>
            <a:miter lim="800000"/>
            <a:headEnd/>
            <a:tailEnd/>
          </a:ln>
        </p:spPr>
      </p:pic>
      <p:pic>
        <p:nvPicPr>
          <p:cNvPr id="62470" name="Picture 11" descr="ANd9GcRUZU0H5axpYoJwky0lHal7ZiXn6Fv-zz_Ow4wSS6RQ5F_APrRD"/>
          <p:cNvPicPr>
            <a:picLocks noChangeAspect="1" noChangeArrowheads="1"/>
          </p:cNvPicPr>
          <p:nvPr/>
        </p:nvPicPr>
        <p:blipFill>
          <a:blip r:embed="rId7" cstate="print"/>
          <a:srcRect/>
          <a:stretch>
            <a:fillRect/>
          </a:stretch>
        </p:blipFill>
        <p:spPr bwMode="auto">
          <a:xfrm>
            <a:off x="3124200" y="1143000"/>
            <a:ext cx="2133600" cy="2133600"/>
          </a:xfrm>
          <a:prstGeom prst="rect">
            <a:avLst/>
          </a:prstGeom>
          <a:noFill/>
          <a:ln w="9525">
            <a:noFill/>
            <a:miter lim="800000"/>
            <a:headEnd/>
            <a:tailEnd/>
          </a:ln>
        </p:spPr>
      </p:pic>
      <p:pic>
        <p:nvPicPr>
          <p:cNvPr id="62471" name="Picture 13" descr="ANd9GcRVAodCnAmpVh8WkfQ2CsVQSpJP_oZjcDMn38-tiZ0jvsXPVmOM2g"/>
          <p:cNvPicPr>
            <a:picLocks noChangeAspect="1" noChangeArrowheads="1"/>
          </p:cNvPicPr>
          <p:nvPr/>
        </p:nvPicPr>
        <p:blipFill>
          <a:blip r:embed="rId8" cstate="print"/>
          <a:srcRect/>
          <a:stretch>
            <a:fillRect/>
          </a:stretch>
        </p:blipFill>
        <p:spPr bwMode="auto">
          <a:xfrm>
            <a:off x="6629400" y="838200"/>
            <a:ext cx="1600200" cy="1600200"/>
          </a:xfrm>
          <a:prstGeom prst="rect">
            <a:avLst/>
          </a:prstGeom>
          <a:noFill/>
          <a:ln w="9525">
            <a:noFill/>
            <a:miter lim="800000"/>
            <a:headEnd/>
            <a:tailEnd/>
          </a:ln>
        </p:spPr>
      </p:pic>
      <p:pic>
        <p:nvPicPr>
          <p:cNvPr id="62472" name="Picture 15" descr="NZF100"/>
          <p:cNvPicPr>
            <a:picLocks noChangeAspect="1" noChangeArrowheads="1"/>
          </p:cNvPicPr>
          <p:nvPr/>
        </p:nvPicPr>
        <p:blipFill>
          <a:blip r:embed="rId9" cstate="print"/>
          <a:srcRect/>
          <a:stretch>
            <a:fillRect/>
          </a:stretch>
        </p:blipFill>
        <p:spPr bwMode="auto">
          <a:xfrm>
            <a:off x="5562600" y="1371600"/>
            <a:ext cx="725488" cy="1066800"/>
          </a:xfrm>
          <a:prstGeom prst="rect">
            <a:avLst/>
          </a:prstGeom>
          <a:noFill/>
          <a:ln w="9525">
            <a:noFill/>
            <a:miter lim="800000"/>
            <a:headEnd/>
            <a:tailEnd/>
          </a:ln>
        </p:spPr>
      </p:pic>
      <p:pic>
        <p:nvPicPr>
          <p:cNvPr id="62473" name="Picture 20" descr="cache"/>
          <p:cNvPicPr>
            <a:picLocks noChangeAspect="1" noChangeArrowheads="1"/>
          </p:cNvPicPr>
          <p:nvPr/>
        </p:nvPicPr>
        <p:blipFill>
          <a:blip r:embed="rId10" cstate="print"/>
          <a:srcRect/>
          <a:stretch>
            <a:fillRect/>
          </a:stretch>
        </p:blipFill>
        <p:spPr bwMode="auto">
          <a:xfrm>
            <a:off x="6629400" y="2362200"/>
            <a:ext cx="1685925" cy="1619250"/>
          </a:xfrm>
          <a:prstGeom prst="rect">
            <a:avLst/>
          </a:prstGeom>
          <a:noFill/>
          <a:ln w="9525">
            <a:noFill/>
            <a:miter lim="800000"/>
            <a:headEnd/>
            <a:tailEnd/>
          </a:ln>
        </p:spPr>
      </p:pic>
      <p:pic>
        <p:nvPicPr>
          <p:cNvPr id="62474" name="Picture 21" descr="1619283564"/>
          <p:cNvPicPr>
            <a:picLocks noChangeAspect="1" noChangeArrowheads="1"/>
          </p:cNvPicPr>
          <p:nvPr/>
        </p:nvPicPr>
        <p:blipFill>
          <a:blip r:embed="rId11" cstate="print"/>
          <a:srcRect/>
          <a:stretch>
            <a:fillRect/>
          </a:stretch>
        </p:blipFill>
        <p:spPr bwMode="auto">
          <a:xfrm>
            <a:off x="4876800" y="3733800"/>
            <a:ext cx="1333500" cy="1447800"/>
          </a:xfrm>
          <a:prstGeom prst="rect">
            <a:avLst/>
          </a:prstGeom>
          <a:noFill/>
          <a:ln w="9525">
            <a:noFill/>
            <a:miter lim="800000"/>
            <a:headEnd/>
            <a:tailEnd/>
          </a:ln>
        </p:spPr>
      </p:pic>
      <p:sp>
        <p:nvSpPr>
          <p:cNvPr id="62475" name="Rectangle 22"/>
          <p:cNvSpPr>
            <a:spLocks noGrp="1"/>
          </p:cNvSpPr>
          <p:nvPr>
            <p:ph type="title" idx="4294967295"/>
          </p:nvPr>
        </p:nvSpPr>
        <p:spPr bwMode="auto">
          <a:xfrm>
            <a:off x="0" y="274638"/>
            <a:ext cx="7467600" cy="639762"/>
          </a:xfrm>
          <a:noFill/>
        </p:spPr>
        <p:txBody>
          <a:bodyPr wrap="square" lIns="91440" tIns="45720" rIns="91440" bIns="45720" numCol="1" anchorCtr="0" compatLnSpc="1">
            <a:prstTxWarp prst="textNoShape">
              <a:avLst/>
            </a:prstTxWarp>
          </a:bodyPr>
          <a:lstStyle/>
          <a:p>
            <a:pPr algn="ctr"/>
            <a:r>
              <a:rPr lang="en-US" sz="4000" cap="none" smtClean="0">
                <a:solidFill>
                  <a:schemeClr val="tx1"/>
                </a:solidFill>
                <a:latin typeface="Arial Unicode MS" pitchFamily="34" charset="-128"/>
              </a:rPr>
              <a:t>   Home and School HATs</a:t>
            </a:r>
          </a:p>
        </p:txBody>
      </p:sp>
      <p:sp>
        <p:nvSpPr>
          <p:cNvPr id="13" name="Footer Placeholder 12"/>
          <p:cNvSpPr>
            <a:spLocks noGrp="1"/>
          </p:cNvSpPr>
          <p:nvPr>
            <p:ph type="ftr" sz="quarter" idx="12"/>
          </p:nvPr>
        </p:nvSpPr>
        <p:spPr/>
        <p:txBody>
          <a:bodyPr/>
          <a:lstStyle/>
          <a:p>
            <a:pPr>
              <a:defRPr/>
            </a:pPr>
            <a:r>
              <a:rPr lang="en-US"/>
              <a:t>MSHA 2013 Spring Conference </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89" name="Picture 11" descr="ANd9GcTzytjj8x44Tr9XiL0XWLAKQ-0tk40AELw5PlhmVSjYV-VcUOVv-Q"/>
          <p:cNvPicPr>
            <a:picLocks noChangeAspect="1" noChangeArrowheads="1"/>
          </p:cNvPicPr>
          <p:nvPr/>
        </p:nvPicPr>
        <p:blipFill>
          <a:blip r:embed="rId2" cstate="print"/>
          <a:srcRect/>
          <a:stretch>
            <a:fillRect/>
          </a:stretch>
        </p:blipFill>
        <p:spPr bwMode="auto">
          <a:xfrm>
            <a:off x="2209800" y="990600"/>
            <a:ext cx="4006850" cy="4191000"/>
          </a:xfrm>
          <a:prstGeom prst="rect">
            <a:avLst/>
          </a:prstGeom>
          <a:noFill/>
          <a:ln w="9525">
            <a:noFill/>
            <a:miter lim="800000"/>
            <a:headEnd/>
            <a:tailEnd/>
          </a:ln>
        </p:spPr>
      </p:pic>
      <p:sp>
        <p:nvSpPr>
          <p:cNvPr id="3" name="Footer Placeholder 2"/>
          <p:cNvSpPr>
            <a:spLocks noGrp="1"/>
          </p:cNvSpPr>
          <p:nvPr>
            <p:ph type="ftr" sz="quarter" idx="12"/>
          </p:nvPr>
        </p:nvSpPr>
        <p:spPr/>
        <p:txBody>
          <a:bodyPr/>
          <a:lstStyle/>
          <a:p>
            <a:pPr>
              <a:defRPr/>
            </a:pPr>
            <a:r>
              <a:rPr lang="en-US"/>
              <a:t>MSHA 2013 Spring Conference </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p:cNvSpPr>
          <p:nvPr>
            <p:ph type="title" idx="4294967295"/>
          </p:nvPr>
        </p:nvSpPr>
        <p:spPr bwMode="auto">
          <a:noFill/>
        </p:spPr>
        <p:txBody>
          <a:bodyPr wrap="square" lIns="91440" tIns="45720" rIns="91440" bIns="45720" numCol="1" anchorCtr="0" compatLnSpc="1">
            <a:prstTxWarp prst="textNoShape">
              <a:avLst/>
            </a:prstTxWarp>
          </a:bodyPr>
          <a:lstStyle/>
          <a:p>
            <a:pPr algn="ctr"/>
            <a:r>
              <a:rPr lang="en-US" sz="4000" cap="none" smtClean="0">
                <a:solidFill>
                  <a:schemeClr val="tx1"/>
                </a:solidFill>
                <a:latin typeface="Arial Unicode MS" pitchFamily="34" charset="-128"/>
              </a:rPr>
              <a:t>Induction Technology</a:t>
            </a:r>
          </a:p>
        </p:txBody>
      </p:sp>
      <p:sp>
        <p:nvSpPr>
          <p:cNvPr id="64514" name="Rectangle 3"/>
          <p:cNvSpPr>
            <a:spLocks noGrp="1"/>
          </p:cNvSpPr>
          <p:nvPr>
            <p:ph type="body" idx="4294967295"/>
          </p:nvPr>
        </p:nvSpPr>
        <p:spPr/>
        <p:txBody>
          <a:bodyPr/>
          <a:lstStyle/>
          <a:p>
            <a:r>
              <a:rPr lang="en-US" smtClean="0"/>
              <a:t>Standard or digital</a:t>
            </a:r>
          </a:p>
          <a:p>
            <a:pPr>
              <a:buFont typeface="Wingdings" pitchFamily="2" charset="2"/>
              <a:buNone/>
            </a:pPr>
            <a:r>
              <a:rPr lang="en-US" smtClean="0"/>
              <a:t>	Loops</a:t>
            </a:r>
          </a:p>
          <a:p>
            <a:pPr lvl="1"/>
            <a:r>
              <a:rPr lang="en-US" smtClean="0"/>
              <a:t>Large Area, small area, ear level</a:t>
            </a:r>
          </a:p>
          <a:p>
            <a:pPr lvl="1"/>
            <a:r>
              <a:rPr lang="en-US" smtClean="0"/>
              <a:t>Hearingloop.org</a:t>
            </a:r>
          </a:p>
        </p:txBody>
      </p:sp>
      <p:pic>
        <p:nvPicPr>
          <p:cNvPr id="64515" name="Picture 5" descr="induction_loop_schematic"/>
          <p:cNvPicPr>
            <a:picLocks noChangeAspect="1" noChangeArrowheads="1"/>
          </p:cNvPicPr>
          <p:nvPr/>
        </p:nvPicPr>
        <p:blipFill>
          <a:blip r:embed="rId2" cstate="print"/>
          <a:srcRect/>
          <a:stretch>
            <a:fillRect/>
          </a:stretch>
        </p:blipFill>
        <p:spPr bwMode="auto">
          <a:xfrm>
            <a:off x="609600" y="3886200"/>
            <a:ext cx="4495800" cy="2432050"/>
          </a:xfrm>
          <a:prstGeom prst="rect">
            <a:avLst/>
          </a:prstGeom>
          <a:noFill/>
          <a:ln w="9525">
            <a:noFill/>
            <a:miter lim="800000"/>
            <a:headEnd/>
            <a:tailEnd/>
          </a:ln>
        </p:spPr>
      </p:pic>
      <p:pic>
        <p:nvPicPr>
          <p:cNvPr id="64516" name="Picture 7" descr="ANd9GcTE0FXWAiyZiz6_5hMIVzNWn98z0RT-WlPEkugKY56EmRP8OZsULQ"/>
          <p:cNvPicPr>
            <a:picLocks noChangeAspect="1" noChangeArrowheads="1"/>
          </p:cNvPicPr>
          <p:nvPr/>
        </p:nvPicPr>
        <p:blipFill>
          <a:blip r:embed="rId3" cstate="print"/>
          <a:srcRect/>
          <a:stretch>
            <a:fillRect/>
          </a:stretch>
        </p:blipFill>
        <p:spPr bwMode="auto">
          <a:xfrm>
            <a:off x="5638800" y="3505200"/>
            <a:ext cx="2057400" cy="2057400"/>
          </a:xfrm>
          <a:prstGeom prst="rect">
            <a:avLst/>
          </a:prstGeom>
          <a:noFill/>
          <a:ln w="9525">
            <a:noFill/>
            <a:miter lim="800000"/>
            <a:headEnd/>
            <a:tailEnd/>
          </a:ln>
        </p:spPr>
      </p:pic>
      <p:pic>
        <p:nvPicPr>
          <p:cNvPr id="64517" name="Picture 9" descr="ANd9GcQkhzradMfteRZkaNKOpOC5r2evzBQx1Qfcl3eIjGe5xsu_UsFi"/>
          <p:cNvPicPr>
            <a:picLocks noChangeAspect="1" noChangeArrowheads="1"/>
          </p:cNvPicPr>
          <p:nvPr/>
        </p:nvPicPr>
        <p:blipFill>
          <a:blip r:embed="rId4" cstate="print"/>
          <a:srcRect/>
          <a:stretch>
            <a:fillRect/>
          </a:stretch>
        </p:blipFill>
        <p:spPr bwMode="auto">
          <a:xfrm>
            <a:off x="5181600" y="1828800"/>
            <a:ext cx="1457325" cy="1457325"/>
          </a:xfrm>
          <a:prstGeom prst="rect">
            <a:avLst/>
          </a:prstGeom>
          <a:noFill/>
          <a:ln w="9525">
            <a:noFill/>
            <a:miter lim="800000"/>
            <a:headEnd/>
            <a:tailEnd/>
          </a:ln>
        </p:spPr>
      </p:pic>
      <p:sp>
        <p:nvSpPr>
          <p:cNvPr id="7" name="Footer Placeholder 6"/>
          <p:cNvSpPr>
            <a:spLocks noGrp="1"/>
          </p:cNvSpPr>
          <p:nvPr>
            <p:ph type="ftr" sz="quarter" idx="12"/>
          </p:nvPr>
        </p:nvSpPr>
        <p:spPr/>
        <p:txBody>
          <a:bodyPr/>
          <a:lstStyle/>
          <a:p>
            <a:pPr>
              <a:defRPr/>
            </a:pPr>
            <a:r>
              <a:rPr lang="en-US"/>
              <a:t>MSHA 2013 Spring Conference </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a:spLocks noGrp="1"/>
          </p:cNvSpPr>
          <p:nvPr>
            <p:ph type="title" idx="4294967295"/>
          </p:nvPr>
        </p:nvSpPr>
        <p:spPr bwMode="auto">
          <a:noFill/>
        </p:spPr>
        <p:txBody>
          <a:bodyPr wrap="square" lIns="91440" tIns="45720" rIns="91440" bIns="45720" numCol="1" anchorCtr="0" compatLnSpc="1">
            <a:prstTxWarp prst="textNoShape">
              <a:avLst/>
            </a:prstTxWarp>
          </a:bodyPr>
          <a:lstStyle/>
          <a:p>
            <a:pPr algn="ctr"/>
            <a:r>
              <a:rPr lang="en-US" sz="3600" cap="none" smtClean="0">
                <a:solidFill>
                  <a:schemeClr val="tx1"/>
                </a:solidFill>
                <a:latin typeface="Arial Unicode MS" pitchFamily="34" charset="-128"/>
              </a:rPr>
              <a:t>Bluetooth and Streamers</a:t>
            </a:r>
          </a:p>
        </p:txBody>
      </p:sp>
      <p:sp>
        <p:nvSpPr>
          <p:cNvPr id="65538" name="Rectangle 3"/>
          <p:cNvSpPr>
            <a:spLocks noGrp="1"/>
          </p:cNvSpPr>
          <p:nvPr>
            <p:ph type="body" idx="4294967295"/>
          </p:nvPr>
        </p:nvSpPr>
        <p:spPr/>
        <p:txBody>
          <a:bodyPr/>
          <a:lstStyle/>
          <a:p>
            <a:r>
              <a:rPr lang="en-US" smtClean="0"/>
              <a:t>Phones</a:t>
            </a:r>
          </a:p>
          <a:p>
            <a:r>
              <a:rPr lang="en-US" smtClean="0"/>
              <a:t>Cars</a:t>
            </a:r>
          </a:p>
          <a:p>
            <a:r>
              <a:rPr lang="en-US" smtClean="0"/>
              <a:t>TV</a:t>
            </a:r>
          </a:p>
          <a:p>
            <a:r>
              <a:rPr lang="en-US" smtClean="0"/>
              <a:t>Computers</a:t>
            </a:r>
          </a:p>
          <a:p>
            <a:r>
              <a:rPr lang="en-US" smtClean="0"/>
              <a:t>FM systems</a:t>
            </a:r>
          </a:p>
        </p:txBody>
      </p:sp>
      <p:pic>
        <p:nvPicPr>
          <p:cNvPr id="65539" name="Picture 5" descr="bluetooth hearing aids"/>
          <p:cNvPicPr>
            <a:picLocks noChangeAspect="1" noChangeArrowheads="1"/>
          </p:cNvPicPr>
          <p:nvPr/>
        </p:nvPicPr>
        <p:blipFill>
          <a:blip r:embed="rId2" cstate="print"/>
          <a:srcRect/>
          <a:stretch>
            <a:fillRect/>
          </a:stretch>
        </p:blipFill>
        <p:spPr bwMode="auto">
          <a:xfrm>
            <a:off x="838200" y="4267200"/>
            <a:ext cx="3200400" cy="1922463"/>
          </a:xfrm>
          <a:prstGeom prst="rect">
            <a:avLst/>
          </a:prstGeom>
          <a:noFill/>
          <a:ln w="9525">
            <a:noFill/>
            <a:miter lim="800000"/>
            <a:headEnd/>
            <a:tailEnd/>
          </a:ln>
        </p:spPr>
      </p:pic>
      <p:pic>
        <p:nvPicPr>
          <p:cNvPr id="65540" name="Picture 7" descr="ANd9GcQcRQp2_fmTx9M9rpWWYISADIMwPTK8w4QV3QOeGmwykRUePVdU"/>
          <p:cNvPicPr>
            <a:picLocks noChangeAspect="1" noChangeArrowheads="1"/>
          </p:cNvPicPr>
          <p:nvPr/>
        </p:nvPicPr>
        <p:blipFill>
          <a:blip r:embed="rId3" cstate="print"/>
          <a:srcRect/>
          <a:stretch>
            <a:fillRect/>
          </a:stretch>
        </p:blipFill>
        <p:spPr bwMode="auto">
          <a:xfrm>
            <a:off x="4191000" y="1828800"/>
            <a:ext cx="3429000" cy="2481263"/>
          </a:xfrm>
          <a:prstGeom prst="rect">
            <a:avLst/>
          </a:prstGeom>
          <a:noFill/>
          <a:ln w="9525">
            <a:noFill/>
            <a:miter lim="800000"/>
            <a:headEnd/>
            <a:tailEnd/>
          </a:ln>
        </p:spPr>
      </p:pic>
      <p:pic>
        <p:nvPicPr>
          <p:cNvPr id="65541" name="Picture 8" descr="cache"/>
          <p:cNvPicPr>
            <a:picLocks noChangeAspect="1" noChangeArrowheads="1"/>
          </p:cNvPicPr>
          <p:nvPr/>
        </p:nvPicPr>
        <p:blipFill>
          <a:blip r:embed="rId4" cstate="print"/>
          <a:srcRect/>
          <a:stretch>
            <a:fillRect/>
          </a:stretch>
        </p:blipFill>
        <p:spPr bwMode="auto">
          <a:xfrm>
            <a:off x="4648200" y="4572000"/>
            <a:ext cx="2524125" cy="1257300"/>
          </a:xfrm>
          <a:prstGeom prst="rect">
            <a:avLst/>
          </a:prstGeom>
          <a:noFill/>
          <a:ln w="9525">
            <a:noFill/>
            <a:miter lim="800000"/>
            <a:headEnd/>
            <a:tailEnd/>
          </a:ln>
        </p:spPr>
      </p:pic>
      <p:sp>
        <p:nvSpPr>
          <p:cNvPr id="7" name="Footer Placeholder 6"/>
          <p:cNvSpPr>
            <a:spLocks noGrp="1"/>
          </p:cNvSpPr>
          <p:nvPr>
            <p:ph type="ftr" sz="quarter" idx="12"/>
          </p:nvPr>
        </p:nvSpPr>
        <p:spPr/>
        <p:txBody>
          <a:bodyPr/>
          <a:lstStyle/>
          <a:p>
            <a:pPr>
              <a:defRPr/>
            </a:pPr>
            <a:r>
              <a:rPr lang="en-US"/>
              <a:t>MSHA 2013 Spring Conference </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0375" y="457200"/>
            <a:ext cx="8229600" cy="1143000"/>
          </a:xfrm>
        </p:spPr>
        <p:txBody>
          <a:bodyPr rtlCol="0" anchor="ctr">
            <a:normAutofit fontScale="90000"/>
            <a:scene3d>
              <a:camera prst="orthographicFront"/>
              <a:lightRig rig="soft" dir="t"/>
            </a:scene3d>
            <a:sp3d prstMaterial="softEdge">
              <a:bevelT w="25400" h="25400"/>
            </a:sp3d>
          </a:bodyPr>
          <a:lstStyle/>
          <a:p>
            <a:pPr eaLnBrk="1" fontAlgn="auto" hangingPunct="1">
              <a:spcAft>
                <a:spcPts val="0"/>
              </a:spcAft>
              <a:defRPr/>
            </a:pPr>
            <a:r>
              <a:rPr lang="en-US" sz="4100" b="1" cap="none" dirty="0" smtClean="0">
                <a:effectLst>
                  <a:outerShdw blurRad="31750" dist="25400" dir="5400000" algn="tl" rotWithShape="0">
                    <a:srgbClr val="000000">
                      <a:alpha val="25000"/>
                    </a:srgbClr>
                  </a:outerShdw>
                </a:effectLst>
              </a:rPr>
              <a:t>Laws that support optimal listening in the classroom:</a:t>
            </a:r>
            <a:endParaRPr lang="en-US" sz="4100" b="1" cap="none" dirty="0">
              <a:effectLst>
                <a:outerShdw blurRad="31750" dist="25400" dir="5400000" algn="tl" rotWithShape="0">
                  <a:srgbClr val="000000">
                    <a:alpha val="25000"/>
                  </a:srgbClr>
                </a:outerShdw>
              </a:effectLst>
            </a:endParaRPr>
          </a:p>
        </p:txBody>
      </p:sp>
      <p:sp>
        <p:nvSpPr>
          <p:cNvPr id="66562" name="Content Placeholder 1"/>
          <p:cNvSpPr>
            <a:spLocks noGrp="1"/>
          </p:cNvSpPr>
          <p:nvPr>
            <p:ph sz="quarter" idx="1"/>
          </p:nvPr>
        </p:nvSpPr>
        <p:spPr>
          <a:xfrm>
            <a:off x="762000" y="1905000"/>
            <a:ext cx="8229600" cy="4525963"/>
          </a:xfrm>
        </p:spPr>
        <p:txBody>
          <a:bodyPr/>
          <a:lstStyle/>
          <a:p>
            <a:pPr marL="365125" indent="-255588" eaLnBrk="1" hangingPunct="1"/>
            <a:r>
              <a:rPr lang="en-US" smtClean="0"/>
              <a:t>Individuals with Disabilities Education Act (IDEA)</a:t>
            </a:r>
          </a:p>
          <a:p>
            <a:pPr marL="365125" indent="-255588" eaLnBrk="1" hangingPunct="1">
              <a:buFont typeface="Wingdings" pitchFamily="2" charset="2"/>
              <a:buNone/>
            </a:pPr>
            <a:endParaRPr lang="en-US" smtClean="0"/>
          </a:p>
          <a:p>
            <a:pPr marL="365125" indent="-255588" eaLnBrk="1" hangingPunct="1"/>
            <a:r>
              <a:rPr lang="en-US" smtClean="0"/>
              <a:t>Section 504 of the Rehabilitation Act of 1973</a:t>
            </a:r>
          </a:p>
          <a:p>
            <a:pPr marL="365125" indent="-255588" eaLnBrk="1" hangingPunct="1">
              <a:buFont typeface="Wingdings" pitchFamily="2" charset="2"/>
              <a:buNone/>
            </a:pPr>
            <a:endParaRPr lang="en-US" smtClean="0"/>
          </a:p>
          <a:p>
            <a:pPr marL="365125" indent="-255588" eaLnBrk="1" hangingPunct="1"/>
            <a:r>
              <a:rPr lang="en-US" smtClean="0"/>
              <a:t>Americans with Disabilities Act (ADA)</a:t>
            </a:r>
          </a:p>
        </p:txBody>
      </p:sp>
      <p:sp>
        <p:nvSpPr>
          <p:cNvPr id="5" name="Footer Placeholder 4"/>
          <p:cNvSpPr>
            <a:spLocks noGrp="1"/>
          </p:cNvSpPr>
          <p:nvPr>
            <p:ph type="ftr" sz="quarter" idx="12"/>
          </p:nvPr>
        </p:nvSpPr>
        <p:spPr/>
        <p:txBody>
          <a:bodyPr/>
          <a:lstStyle/>
          <a:p>
            <a:pPr>
              <a:defRPr/>
            </a:pPr>
            <a:r>
              <a:rPr lang="en-US"/>
              <a:t>MSHA 2013 Spring Conference </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1143000"/>
          </a:xfrm>
        </p:spPr>
        <p:txBody>
          <a:bodyPr rtlCol="0" anchor="ctr">
            <a:scene3d>
              <a:camera prst="orthographicFront"/>
              <a:lightRig rig="soft" dir="t"/>
            </a:scene3d>
            <a:sp3d prstMaterial="softEdge">
              <a:bevelT w="25400" h="25400"/>
            </a:sp3d>
          </a:bodyPr>
          <a:lstStyle/>
          <a:p>
            <a:pPr eaLnBrk="1" fontAlgn="auto" hangingPunct="1">
              <a:spcAft>
                <a:spcPts val="0"/>
              </a:spcAft>
              <a:defRPr/>
            </a:pPr>
            <a:r>
              <a:rPr lang="en-US" sz="4100" b="1" cap="none" dirty="0" smtClean="0">
                <a:effectLst>
                  <a:outerShdw blurRad="31750" dist="25400" dir="5400000" algn="tl" rotWithShape="0">
                    <a:srgbClr val="000000">
                      <a:alpha val="25000"/>
                    </a:srgbClr>
                  </a:outerShdw>
                </a:effectLst>
              </a:rPr>
              <a:t>IDEA- Assistive Technology</a:t>
            </a:r>
            <a:endParaRPr lang="en-US" sz="4100" b="1" cap="none" dirty="0">
              <a:effectLst>
                <a:outerShdw blurRad="31750" dist="25400" dir="5400000" algn="tl" rotWithShape="0">
                  <a:srgbClr val="000000">
                    <a:alpha val="25000"/>
                  </a:srgbClr>
                </a:outerShdw>
              </a:effectLst>
            </a:endParaRPr>
          </a:p>
        </p:txBody>
      </p:sp>
      <p:sp>
        <p:nvSpPr>
          <p:cNvPr id="68610" name="Content Placeholder 1"/>
          <p:cNvSpPr>
            <a:spLocks noGrp="1"/>
          </p:cNvSpPr>
          <p:nvPr>
            <p:ph sz="quarter" idx="1"/>
          </p:nvPr>
        </p:nvSpPr>
        <p:spPr>
          <a:xfrm>
            <a:off x="457200" y="1600200"/>
            <a:ext cx="7467600" cy="4873625"/>
          </a:xfrm>
        </p:spPr>
        <p:txBody>
          <a:bodyPr/>
          <a:lstStyle/>
          <a:p>
            <a:pPr marL="365125" indent="-255588" eaLnBrk="1" hangingPunct="1">
              <a:lnSpc>
                <a:spcPct val="90000"/>
              </a:lnSpc>
            </a:pPr>
            <a:r>
              <a:rPr lang="en-US" sz="2200" smtClean="0"/>
              <a:t>Regulation 300.105 states in part that “each public agency must ensure that assistive technology devices or assistive technology services, or both, are made available to a child with a disability if required as a part of the child’s  special education,  related services, and supplementary aids and services.  On a case-by-case basis, assistive technology devices in a child’s home or in other settings is required if the child’s IEP team determines that the child needs access to those devices in order to receive FAPE”. </a:t>
            </a:r>
          </a:p>
        </p:txBody>
      </p:sp>
      <p:sp>
        <p:nvSpPr>
          <p:cNvPr id="5" name="Footer Placeholder 4"/>
          <p:cNvSpPr>
            <a:spLocks noGrp="1"/>
          </p:cNvSpPr>
          <p:nvPr>
            <p:ph type="ftr" sz="quarter" idx="12"/>
          </p:nvPr>
        </p:nvSpPr>
        <p:spPr/>
        <p:txBody>
          <a:bodyPr/>
          <a:lstStyle/>
          <a:p>
            <a:pPr>
              <a:defRPr/>
            </a:pPr>
            <a:r>
              <a:rPr lang="en-US"/>
              <a:t>MSHA 2013 Spring Conference </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54012"/>
            <a:ext cx="8229600" cy="1143000"/>
          </a:xfrm>
        </p:spPr>
        <p:txBody>
          <a:bodyPr rtlCol="0" anchor="ctr">
            <a:normAutofit fontScale="90000"/>
            <a:scene3d>
              <a:camera prst="orthographicFront"/>
              <a:lightRig rig="soft" dir="t"/>
            </a:scene3d>
            <a:sp3d prstMaterial="softEdge">
              <a:bevelT w="25400" h="25400"/>
            </a:sp3d>
          </a:bodyPr>
          <a:lstStyle/>
          <a:p>
            <a:pPr eaLnBrk="1" fontAlgn="auto" hangingPunct="1">
              <a:spcAft>
                <a:spcPts val="0"/>
              </a:spcAft>
              <a:defRPr/>
            </a:pPr>
            <a:r>
              <a:rPr lang="en-US" sz="4100" b="1" cap="none" dirty="0" smtClean="0">
                <a:effectLst>
                  <a:outerShdw blurRad="31750" dist="25400" dir="5400000" algn="tl" rotWithShape="0">
                    <a:srgbClr val="000000">
                      <a:alpha val="25000"/>
                    </a:srgbClr>
                  </a:outerShdw>
                </a:effectLst>
              </a:rPr>
              <a:t>Routine Checking of Hearing Aids and External Component of Implanted Devices</a:t>
            </a:r>
            <a:endParaRPr lang="en-US" sz="4100" b="1" cap="none" dirty="0">
              <a:effectLst>
                <a:outerShdw blurRad="31750" dist="25400" dir="5400000" algn="tl" rotWithShape="0">
                  <a:srgbClr val="000000">
                    <a:alpha val="25000"/>
                  </a:srgbClr>
                </a:outerShdw>
              </a:effectLst>
            </a:endParaRPr>
          </a:p>
        </p:txBody>
      </p:sp>
      <p:sp>
        <p:nvSpPr>
          <p:cNvPr id="69634" name="Content Placeholder 1"/>
          <p:cNvSpPr>
            <a:spLocks noGrp="1"/>
          </p:cNvSpPr>
          <p:nvPr>
            <p:ph sz="quarter" idx="1"/>
          </p:nvPr>
        </p:nvSpPr>
        <p:spPr>
          <a:xfrm>
            <a:off x="457200" y="1676400"/>
            <a:ext cx="8229600" cy="4525963"/>
          </a:xfrm>
        </p:spPr>
        <p:txBody>
          <a:bodyPr/>
          <a:lstStyle/>
          <a:p>
            <a:pPr marL="365125" indent="-255588" eaLnBrk="1" hangingPunct="1"/>
            <a:endParaRPr lang="en-US" smtClean="0"/>
          </a:p>
          <a:p>
            <a:pPr marL="365125" indent="-255588" eaLnBrk="1" hangingPunct="1"/>
            <a:r>
              <a:rPr lang="en-US" smtClean="0"/>
              <a:t>Public agency must ensure hearing aids are working properly</a:t>
            </a:r>
          </a:p>
          <a:p>
            <a:pPr marL="365125" indent="-255588" eaLnBrk="1" hangingPunct="1"/>
            <a:r>
              <a:rPr lang="en-US" smtClean="0"/>
              <a:t>Public agency must ensure that the external component of implanted devices are working properly</a:t>
            </a:r>
          </a:p>
          <a:p>
            <a:pPr marL="365125" indent="-255588" eaLnBrk="1" hangingPunct="1"/>
            <a:r>
              <a:rPr lang="en-US" smtClean="0"/>
              <a:t>Public agency is not responsible for post surgical maintenance, programming and replacement.</a:t>
            </a:r>
          </a:p>
          <a:p>
            <a:pPr marL="365125" indent="-255588" eaLnBrk="1" hangingPunct="1"/>
            <a:r>
              <a:rPr lang="en-US" smtClean="0"/>
              <a:t>56.8% of all prescribed amplification at school was in use and functioning satisfactorily (DeConde-Johnson, 1998)</a:t>
            </a:r>
          </a:p>
        </p:txBody>
      </p:sp>
      <p:sp>
        <p:nvSpPr>
          <p:cNvPr id="5" name="Footer Placeholder 4"/>
          <p:cNvSpPr>
            <a:spLocks noGrp="1"/>
          </p:cNvSpPr>
          <p:nvPr>
            <p:ph type="ftr" sz="quarter" idx="12"/>
          </p:nvPr>
        </p:nvSpPr>
        <p:spPr>
          <a:xfrm rot="5400000">
            <a:off x="7040563" y="3932237"/>
            <a:ext cx="3200400" cy="365125"/>
          </a:xfrm>
        </p:spPr>
        <p:txBody>
          <a:bodyPr/>
          <a:lstStyle/>
          <a:p>
            <a:pPr>
              <a:defRPr/>
            </a:pPr>
            <a:r>
              <a:rPr lang="en-US"/>
              <a:t>MSHA 2013 Spring Conference </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3050"/>
            <a:ext cx="8229600" cy="1143000"/>
          </a:xfrm>
        </p:spPr>
        <p:txBody>
          <a:bodyPr anchor="ctr">
            <a:scene3d>
              <a:camera prst="orthographicFront"/>
              <a:lightRig rig="soft" dir="t"/>
            </a:scene3d>
            <a:sp3d prstMaterial="softEdge">
              <a:bevelT w="25400" h="25400"/>
            </a:sp3d>
          </a:bodyPr>
          <a:lstStyle/>
          <a:p>
            <a:pPr eaLnBrk="1" fontAlgn="auto" hangingPunct="1">
              <a:spcAft>
                <a:spcPts val="0"/>
              </a:spcAft>
              <a:defRPr/>
            </a:pPr>
            <a:r>
              <a:rPr lang="en-US" sz="4100" b="1" cap="none" dirty="0" smtClean="0">
                <a:effectLst>
                  <a:outerShdw blurRad="31750" dist="25400" dir="5400000" algn="tl" rotWithShape="0">
                    <a:srgbClr val="000000">
                      <a:alpha val="25000"/>
                    </a:srgbClr>
                  </a:outerShdw>
                </a:effectLst>
              </a:rPr>
              <a:t>Take a closer look</a:t>
            </a:r>
            <a:endParaRPr lang="en-US" sz="4100" b="1" cap="none" dirty="0">
              <a:effectLst>
                <a:outerShdw blurRad="31750" dist="25400" dir="5400000" algn="tl" rotWithShape="0">
                  <a:srgbClr val="000000">
                    <a:alpha val="25000"/>
                  </a:srgbClr>
                </a:outerShdw>
              </a:effectLst>
            </a:endParaRPr>
          </a:p>
        </p:txBody>
      </p:sp>
      <p:pic>
        <p:nvPicPr>
          <p:cNvPr id="71682" name="Picture 11"/>
          <p:cNvPicPr>
            <a:picLocks noGrp="1" noChangeAspect="1" noChangeArrowheads="1"/>
          </p:cNvPicPr>
          <p:nvPr>
            <p:ph sz="quarter" idx="1"/>
          </p:nvPr>
        </p:nvPicPr>
        <p:blipFill>
          <a:blip r:embed="rId3" cstate="print"/>
          <a:srcRect/>
          <a:stretch>
            <a:fillRect/>
          </a:stretch>
        </p:blipFill>
        <p:spPr>
          <a:xfrm>
            <a:off x="2590800" y="1371600"/>
            <a:ext cx="1676400" cy="1819275"/>
          </a:xfrm>
        </p:spPr>
      </p:pic>
      <p:sp>
        <p:nvSpPr>
          <p:cNvPr id="71683" name="Text Placeholder 5"/>
          <p:cNvSpPr>
            <a:spLocks noGrp="1"/>
          </p:cNvSpPr>
          <p:nvPr>
            <p:ph type="body" idx="4294967295"/>
          </p:nvPr>
        </p:nvSpPr>
        <p:spPr>
          <a:xfrm>
            <a:off x="304800" y="5638800"/>
            <a:ext cx="4040188" cy="762000"/>
          </a:xfrm>
          <a:solidFill>
            <a:schemeClr val="accent1"/>
          </a:solidFill>
          <a:ln w="9652">
            <a:solidFill>
              <a:schemeClr val="accent1"/>
            </a:solidFill>
          </a:ln>
        </p:spPr>
        <p:txBody>
          <a:bodyPr lIns="182880" anchor="ctr"/>
          <a:lstStyle/>
          <a:p>
            <a:pPr marL="0" indent="0" algn="ctr" eaLnBrk="1" hangingPunct="1">
              <a:buFont typeface="Wingdings" pitchFamily="2" charset="2"/>
              <a:buNone/>
            </a:pPr>
            <a:r>
              <a:rPr lang="en-US" sz="2100" smtClean="0">
                <a:solidFill>
                  <a:schemeClr val="bg1"/>
                </a:solidFill>
              </a:rPr>
              <a:t>Naughty</a:t>
            </a:r>
          </a:p>
        </p:txBody>
      </p:sp>
      <p:sp>
        <p:nvSpPr>
          <p:cNvPr id="71684" name="Text Placeholder 7"/>
          <p:cNvSpPr>
            <a:spLocks noGrp="1"/>
          </p:cNvSpPr>
          <p:nvPr>
            <p:ph type="body" sz="half" idx="4294967295"/>
          </p:nvPr>
        </p:nvSpPr>
        <p:spPr>
          <a:xfrm>
            <a:off x="4724400" y="5638800"/>
            <a:ext cx="4041775" cy="762000"/>
          </a:xfrm>
          <a:solidFill>
            <a:schemeClr val="accent1"/>
          </a:solidFill>
          <a:ln w="9652">
            <a:solidFill>
              <a:schemeClr val="accent1"/>
            </a:solidFill>
          </a:ln>
        </p:spPr>
        <p:txBody>
          <a:bodyPr lIns="182880" anchor="ctr"/>
          <a:lstStyle/>
          <a:p>
            <a:pPr marL="0" indent="0" algn="ctr" eaLnBrk="1" hangingPunct="1">
              <a:buFont typeface="Wingdings" pitchFamily="2" charset="2"/>
              <a:buNone/>
            </a:pPr>
            <a:r>
              <a:rPr lang="en-US" sz="2100" smtClean="0">
                <a:solidFill>
                  <a:schemeClr val="bg1"/>
                </a:solidFill>
              </a:rPr>
              <a:t>Nice</a:t>
            </a:r>
          </a:p>
        </p:txBody>
      </p:sp>
      <p:pic>
        <p:nvPicPr>
          <p:cNvPr id="71685" name="Picture 13"/>
          <p:cNvPicPr>
            <a:picLocks noGrp="1" noChangeAspect="1" noChangeArrowheads="1"/>
          </p:cNvPicPr>
          <p:nvPr>
            <p:ph sz="quarter" idx="4294967295"/>
          </p:nvPr>
        </p:nvPicPr>
        <p:blipFill>
          <a:blip r:embed="rId4" cstate="print"/>
          <a:srcRect/>
          <a:stretch>
            <a:fillRect/>
          </a:stretch>
        </p:blipFill>
        <p:spPr>
          <a:xfrm>
            <a:off x="4648200" y="1524000"/>
            <a:ext cx="1382713" cy="1641475"/>
          </a:xfrm>
        </p:spPr>
      </p:pic>
      <p:pic>
        <p:nvPicPr>
          <p:cNvPr id="71686" name="Picture 3"/>
          <p:cNvPicPr>
            <a:picLocks noChangeAspect="1" noChangeArrowheads="1"/>
          </p:cNvPicPr>
          <p:nvPr/>
        </p:nvPicPr>
        <p:blipFill>
          <a:blip r:embed="rId5" cstate="print"/>
          <a:srcRect/>
          <a:stretch>
            <a:fillRect/>
          </a:stretch>
        </p:blipFill>
        <p:spPr bwMode="auto">
          <a:xfrm>
            <a:off x="1676400" y="3048000"/>
            <a:ext cx="1295400" cy="1728788"/>
          </a:xfrm>
          <a:prstGeom prst="rect">
            <a:avLst/>
          </a:prstGeom>
          <a:noFill/>
          <a:ln w="9525">
            <a:noFill/>
            <a:miter lim="800000"/>
            <a:headEnd/>
            <a:tailEnd/>
          </a:ln>
        </p:spPr>
      </p:pic>
      <p:pic>
        <p:nvPicPr>
          <p:cNvPr id="71687" name="Picture 12"/>
          <p:cNvPicPr>
            <a:picLocks noChangeAspect="1" noChangeArrowheads="1"/>
          </p:cNvPicPr>
          <p:nvPr/>
        </p:nvPicPr>
        <p:blipFill>
          <a:blip r:embed="rId6" cstate="print"/>
          <a:srcRect/>
          <a:stretch>
            <a:fillRect/>
          </a:stretch>
        </p:blipFill>
        <p:spPr bwMode="auto">
          <a:xfrm>
            <a:off x="2895600" y="4038600"/>
            <a:ext cx="1525588" cy="1143000"/>
          </a:xfrm>
          <a:prstGeom prst="rect">
            <a:avLst/>
          </a:prstGeom>
          <a:noFill/>
          <a:ln w="9525">
            <a:noFill/>
            <a:miter lim="800000"/>
            <a:headEnd/>
            <a:tailEnd/>
          </a:ln>
        </p:spPr>
      </p:pic>
      <p:pic>
        <p:nvPicPr>
          <p:cNvPr id="71688" name="Picture 14"/>
          <p:cNvPicPr>
            <a:picLocks noChangeAspect="1" noChangeArrowheads="1"/>
          </p:cNvPicPr>
          <p:nvPr/>
        </p:nvPicPr>
        <p:blipFill>
          <a:blip r:embed="rId7" cstate="print"/>
          <a:srcRect/>
          <a:stretch>
            <a:fillRect/>
          </a:stretch>
        </p:blipFill>
        <p:spPr bwMode="auto">
          <a:xfrm>
            <a:off x="6248400" y="3924300"/>
            <a:ext cx="1524000" cy="1400175"/>
          </a:xfrm>
          <a:prstGeom prst="rect">
            <a:avLst/>
          </a:prstGeom>
          <a:noFill/>
          <a:ln w="9525">
            <a:noFill/>
            <a:miter lim="800000"/>
            <a:headEnd/>
            <a:tailEnd/>
          </a:ln>
        </p:spPr>
      </p:pic>
      <p:pic>
        <p:nvPicPr>
          <p:cNvPr id="71689" name="Picture 15"/>
          <p:cNvPicPr>
            <a:picLocks noChangeAspect="1" noChangeArrowheads="1"/>
          </p:cNvPicPr>
          <p:nvPr/>
        </p:nvPicPr>
        <p:blipFill>
          <a:blip r:embed="rId8" cstate="print"/>
          <a:srcRect/>
          <a:stretch>
            <a:fillRect/>
          </a:stretch>
        </p:blipFill>
        <p:spPr bwMode="auto">
          <a:xfrm>
            <a:off x="838200" y="1447800"/>
            <a:ext cx="1295400" cy="1295400"/>
          </a:xfrm>
          <a:prstGeom prst="rect">
            <a:avLst/>
          </a:prstGeom>
          <a:noFill/>
          <a:ln w="9525">
            <a:noFill/>
            <a:miter lim="800000"/>
            <a:headEnd/>
            <a:tailEnd/>
          </a:ln>
        </p:spPr>
      </p:pic>
      <p:pic>
        <p:nvPicPr>
          <p:cNvPr id="71690" name="Picture 16"/>
          <p:cNvPicPr>
            <a:picLocks noChangeAspect="1" noChangeArrowheads="1"/>
          </p:cNvPicPr>
          <p:nvPr/>
        </p:nvPicPr>
        <p:blipFill>
          <a:blip r:embed="rId9" cstate="print"/>
          <a:srcRect/>
          <a:stretch>
            <a:fillRect/>
          </a:stretch>
        </p:blipFill>
        <p:spPr bwMode="auto">
          <a:xfrm>
            <a:off x="4724400" y="4648200"/>
            <a:ext cx="766763" cy="766763"/>
          </a:xfrm>
          <a:prstGeom prst="rect">
            <a:avLst/>
          </a:prstGeom>
          <a:noFill/>
          <a:ln w="9525">
            <a:noFill/>
            <a:miter lim="800000"/>
            <a:headEnd/>
            <a:tailEnd/>
          </a:ln>
        </p:spPr>
      </p:pic>
      <p:pic>
        <p:nvPicPr>
          <p:cNvPr id="71691" name="Picture 17"/>
          <p:cNvPicPr>
            <a:picLocks noChangeAspect="1" noChangeArrowheads="1"/>
          </p:cNvPicPr>
          <p:nvPr/>
        </p:nvPicPr>
        <p:blipFill>
          <a:blip r:embed="rId10" cstate="print"/>
          <a:srcRect/>
          <a:stretch>
            <a:fillRect/>
          </a:stretch>
        </p:blipFill>
        <p:spPr bwMode="auto">
          <a:xfrm>
            <a:off x="7543800" y="304800"/>
            <a:ext cx="1066800" cy="1851025"/>
          </a:xfrm>
          <a:prstGeom prst="rect">
            <a:avLst/>
          </a:prstGeom>
          <a:noFill/>
          <a:ln w="9525">
            <a:noFill/>
            <a:miter lim="800000"/>
            <a:headEnd/>
            <a:tailEnd/>
          </a:ln>
        </p:spPr>
      </p:pic>
      <p:pic>
        <p:nvPicPr>
          <p:cNvPr id="71692" name="Picture 18"/>
          <p:cNvPicPr>
            <a:picLocks noChangeAspect="1" noChangeArrowheads="1"/>
          </p:cNvPicPr>
          <p:nvPr/>
        </p:nvPicPr>
        <p:blipFill>
          <a:blip r:embed="rId11" cstate="print"/>
          <a:srcRect/>
          <a:stretch>
            <a:fillRect/>
          </a:stretch>
        </p:blipFill>
        <p:spPr bwMode="auto">
          <a:xfrm>
            <a:off x="6400800" y="457200"/>
            <a:ext cx="1143000" cy="990600"/>
          </a:xfrm>
          <a:prstGeom prst="rect">
            <a:avLst/>
          </a:prstGeom>
          <a:noFill/>
          <a:ln w="9525">
            <a:noFill/>
            <a:miter lim="800000"/>
            <a:headEnd/>
            <a:tailEnd/>
          </a:ln>
        </p:spPr>
      </p:pic>
      <p:pic>
        <p:nvPicPr>
          <p:cNvPr id="71693" name="Picture 20"/>
          <p:cNvPicPr>
            <a:picLocks noChangeAspect="1" noChangeArrowheads="1"/>
          </p:cNvPicPr>
          <p:nvPr/>
        </p:nvPicPr>
        <p:blipFill>
          <a:blip r:embed="rId12" cstate="print"/>
          <a:srcRect/>
          <a:stretch>
            <a:fillRect/>
          </a:stretch>
        </p:blipFill>
        <p:spPr bwMode="auto">
          <a:xfrm>
            <a:off x="457200" y="3581400"/>
            <a:ext cx="1039813" cy="1652588"/>
          </a:xfrm>
          <a:prstGeom prst="rect">
            <a:avLst/>
          </a:prstGeom>
          <a:noFill/>
          <a:ln w="9525">
            <a:noFill/>
            <a:miter lim="800000"/>
            <a:headEnd/>
            <a:tailEnd/>
          </a:ln>
        </p:spPr>
      </p:pic>
      <p:pic>
        <p:nvPicPr>
          <p:cNvPr id="71694" name="Picture 21"/>
          <p:cNvPicPr>
            <a:picLocks noChangeAspect="1" noChangeArrowheads="1"/>
          </p:cNvPicPr>
          <p:nvPr/>
        </p:nvPicPr>
        <p:blipFill>
          <a:blip r:embed="rId13" cstate="print"/>
          <a:srcRect/>
          <a:stretch>
            <a:fillRect/>
          </a:stretch>
        </p:blipFill>
        <p:spPr bwMode="auto">
          <a:xfrm>
            <a:off x="4800600" y="3124200"/>
            <a:ext cx="1295400" cy="1466850"/>
          </a:xfrm>
          <a:prstGeom prst="rect">
            <a:avLst/>
          </a:prstGeom>
          <a:noFill/>
          <a:ln w="9525">
            <a:noFill/>
            <a:miter lim="800000"/>
            <a:headEnd/>
            <a:tailEnd/>
          </a:ln>
        </p:spPr>
      </p:pic>
      <p:pic>
        <p:nvPicPr>
          <p:cNvPr id="71695" name="Picture 22"/>
          <p:cNvPicPr>
            <a:picLocks noChangeAspect="1" noChangeArrowheads="1"/>
          </p:cNvPicPr>
          <p:nvPr/>
        </p:nvPicPr>
        <p:blipFill>
          <a:blip r:embed="rId14" cstate="print"/>
          <a:srcRect/>
          <a:stretch>
            <a:fillRect/>
          </a:stretch>
        </p:blipFill>
        <p:spPr bwMode="auto">
          <a:xfrm>
            <a:off x="7467600" y="2209800"/>
            <a:ext cx="1128713" cy="1295400"/>
          </a:xfrm>
          <a:prstGeom prst="rect">
            <a:avLst/>
          </a:prstGeom>
          <a:noFill/>
          <a:ln w="9525">
            <a:noFill/>
            <a:miter lim="800000"/>
            <a:headEnd/>
            <a:tailEnd/>
          </a:ln>
        </p:spPr>
      </p:pic>
      <p:pic>
        <p:nvPicPr>
          <p:cNvPr id="71696" name="Picture 19" descr="neptune1"/>
          <p:cNvPicPr>
            <a:picLocks noChangeAspect="1" noChangeArrowheads="1"/>
          </p:cNvPicPr>
          <p:nvPr/>
        </p:nvPicPr>
        <p:blipFill>
          <a:blip r:embed="rId15" cstate="print"/>
          <a:srcRect/>
          <a:stretch>
            <a:fillRect/>
          </a:stretch>
        </p:blipFill>
        <p:spPr bwMode="auto">
          <a:xfrm>
            <a:off x="6477000" y="1295400"/>
            <a:ext cx="909638" cy="1752600"/>
          </a:xfrm>
          <a:prstGeom prst="rect">
            <a:avLst/>
          </a:prstGeom>
          <a:noFill/>
          <a:ln w="9525">
            <a:noFill/>
            <a:miter lim="800000"/>
            <a:headEnd/>
            <a:tailEnd/>
          </a:ln>
        </p:spPr>
      </p:pic>
      <p:sp>
        <p:nvSpPr>
          <p:cNvPr id="71697" name="AutoShape 21"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en-US"/>
          </a:p>
        </p:txBody>
      </p:sp>
      <p:sp>
        <p:nvSpPr>
          <p:cNvPr id="71698" name="AutoShape 23"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en-US"/>
          </a:p>
        </p:txBody>
      </p:sp>
      <p:pic>
        <p:nvPicPr>
          <p:cNvPr id="71699" name="Picture 25" descr="Cochlear"/>
          <p:cNvPicPr>
            <a:picLocks noChangeAspect="1" noChangeArrowheads="1"/>
          </p:cNvPicPr>
          <p:nvPr/>
        </p:nvPicPr>
        <p:blipFill>
          <a:blip r:embed="rId16" cstate="print"/>
          <a:srcRect/>
          <a:stretch>
            <a:fillRect/>
          </a:stretch>
        </p:blipFill>
        <p:spPr bwMode="auto">
          <a:xfrm>
            <a:off x="4724400" y="152400"/>
            <a:ext cx="1676400" cy="1595438"/>
          </a:xfrm>
          <a:prstGeom prst="rect">
            <a:avLst/>
          </a:prstGeom>
          <a:noFill/>
          <a:ln w="9525">
            <a:noFill/>
            <a:miter lim="800000"/>
            <a:headEnd/>
            <a:tailEnd/>
          </a:ln>
        </p:spPr>
      </p:pic>
      <p:pic>
        <p:nvPicPr>
          <p:cNvPr id="71700" name="Picture 27" descr="ANd9GcRtmgs7MwlUpUq6TnaXB3HMs2lpp5gSngSYX2s7NFKwn9mpiETU"/>
          <p:cNvPicPr>
            <a:picLocks noChangeAspect="1" noChangeArrowheads="1"/>
          </p:cNvPicPr>
          <p:nvPr/>
        </p:nvPicPr>
        <p:blipFill>
          <a:blip r:embed="rId17" cstate="print"/>
          <a:srcRect/>
          <a:stretch>
            <a:fillRect/>
          </a:stretch>
        </p:blipFill>
        <p:spPr bwMode="auto">
          <a:xfrm>
            <a:off x="6553200" y="3048000"/>
            <a:ext cx="838200" cy="838200"/>
          </a:xfrm>
          <a:prstGeom prst="rect">
            <a:avLst/>
          </a:prstGeom>
          <a:noFill/>
          <a:ln w="9525">
            <a:noFill/>
            <a:miter lim="800000"/>
            <a:headEnd/>
            <a:tailEnd/>
          </a:ln>
        </p:spPr>
      </p:pic>
      <p:pic>
        <p:nvPicPr>
          <p:cNvPr id="71701" name="Picture 29" descr="image"/>
          <p:cNvPicPr>
            <a:picLocks noChangeAspect="1" noChangeArrowheads="1"/>
          </p:cNvPicPr>
          <p:nvPr/>
        </p:nvPicPr>
        <p:blipFill>
          <a:blip r:embed="rId18" cstate="print"/>
          <a:srcRect/>
          <a:stretch>
            <a:fillRect/>
          </a:stretch>
        </p:blipFill>
        <p:spPr bwMode="auto">
          <a:xfrm>
            <a:off x="7848600" y="3810000"/>
            <a:ext cx="914400" cy="1447800"/>
          </a:xfrm>
          <a:prstGeom prst="rect">
            <a:avLst/>
          </a:prstGeom>
          <a:noFill/>
          <a:ln w="9525">
            <a:noFill/>
            <a:miter lim="800000"/>
            <a:headEnd/>
            <a:tailEnd/>
          </a:ln>
        </p:spPr>
      </p:pic>
      <p:sp>
        <p:nvSpPr>
          <p:cNvPr id="24" name="Footer Placeholder 23"/>
          <p:cNvSpPr>
            <a:spLocks noGrp="1"/>
          </p:cNvSpPr>
          <p:nvPr>
            <p:ph type="ftr" sz="quarter" idx="12"/>
          </p:nvPr>
        </p:nvSpPr>
        <p:spPr>
          <a:xfrm rot="5400000">
            <a:off x="7040563" y="3703637"/>
            <a:ext cx="3200400" cy="365125"/>
          </a:xfrm>
        </p:spPr>
        <p:txBody>
          <a:bodyPr/>
          <a:lstStyle/>
          <a:p>
            <a:pPr>
              <a:defRPr/>
            </a:pPr>
            <a:r>
              <a:rPr lang="en-US"/>
              <a:t>MSHA 2013 Spring Conference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Joint Committee on Infant Hearing (JCIH) Benchmarks</a:t>
            </a:r>
            <a:endParaRPr lang="en-US" dirty="0"/>
          </a:p>
        </p:txBody>
      </p:sp>
      <p:sp>
        <p:nvSpPr>
          <p:cNvPr id="21506" name="Content Placeholder 2"/>
          <p:cNvSpPr>
            <a:spLocks noGrp="1"/>
          </p:cNvSpPr>
          <p:nvPr>
            <p:ph sz="quarter" idx="1"/>
          </p:nvPr>
        </p:nvSpPr>
        <p:spPr>
          <a:xfrm>
            <a:off x="457200" y="1600200"/>
            <a:ext cx="7467600" cy="4873625"/>
          </a:xfrm>
        </p:spPr>
        <p:txBody>
          <a:bodyPr/>
          <a:lstStyle/>
          <a:p>
            <a:pPr>
              <a:buFont typeface="Wingdings" pitchFamily="2" charset="2"/>
              <a:buBlip>
                <a:blip r:embed="rId2"/>
              </a:buBlip>
            </a:pPr>
            <a:r>
              <a:rPr lang="en-US" smtClean="0"/>
              <a:t>Best practice recommendations are as follows:</a:t>
            </a:r>
          </a:p>
          <a:p>
            <a:pPr>
              <a:buFont typeface="Wingdings" pitchFamily="2" charset="2"/>
              <a:buBlip>
                <a:blip r:embed="rId2"/>
              </a:buBlip>
            </a:pPr>
            <a:endParaRPr lang="en-US" smtClean="0"/>
          </a:p>
          <a:p>
            <a:pPr>
              <a:buFont typeface="Wingdings" pitchFamily="2" charset="2"/>
              <a:buBlip>
                <a:blip r:embed="rId2"/>
              </a:buBlip>
            </a:pPr>
            <a:r>
              <a:rPr lang="en-US" smtClean="0"/>
              <a:t>Newborns are screened by 1 month of age,</a:t>
            </a:r>
          </a:p>
          <a:p>
            <a:pPr>
              <a:buFont typeface="Wingdings" pitchFamily="2" charset="2"/>
              <a:buBlip>
                <a:blip r:embed="rId2"/>
              </a:buBlip>
            </a:pPr>
            <a:endParaRPr lang="en-US" smtClean="0"/>
          </a:p>
          <a:p>
            <a:pPr>
              <a:buFont typeface="Wingdings" pitchFamily="2" charset="2"/>
              <a:buBlip>
                <a:blip r:embed="rId2"/>
              </a:buBlip>
            </a:pPr>
            <a:r>
              <a:rPr lang="en-US" smtClean="0"/>
              <a:t>A diagnostic audiological evaluation is done by 3 months of age, and</a:t>
            </a:r>
          </a:p>
          <a:p>
            <a:pPr>
              <a:buFont typeface="Wingdings" pitchFamily="2" charset="2"/>
              <a:buBlip>
                <a:blip r:embed="rId2"/>
              </a:buBlip>
            </a:pPr>
            <a:endParaRPr lang="en-US" smtClean="0"/>
          </a:p>
          <a:p>
            <a:pPr>
              <a:buFont typeface="Wingdings" pitchFamily="2" charset="2"/>
              <a:buBlip>
                <a:blip r:embed="rId2"/>
              </a:buBlip>
            </a:pPr>
            <a:r>
              <a:rPr lang="en-US" smtClean="0"/>
              <a:t>Intervention starts by 6 months of age.</a:t>
            </a:r>
          </a:p>
        </p:txBody>
      </p:sp>
      <p:sp>
        <p:nvSpPr>
          <p:cNvPr id="5" name="Footer Placeholder 4"/>
          <p:cNvSpPr>
            <a:spLocks noGrp="1"/>
          </p:cNvSpPr>
          <p:nvPr>
            <p:ph type="ftr" sz="quarter" idx="12"/>
          </p:nvPr>
        </p:nvSpPr>
        <p:spPr>
          <a:xfrm>
            <a:off x="4876800" y="6492875"/>
            <a:ext cx="3200400" cy="365125"/>
          </a:xfrm>
        </p:spPr>
        <p:txBody>
          <a:bodyPr/>
          <a:lstStyle/>
          <a:p>
            <a:pPr>
              <a:defRPr/>
            </a:pPr>
            <a:r>
              <a:rPr lang="en-US" dirty="0"/>
              <a:t>MSHA 2013 Spring Conference </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dirty="0"/>
          </a:p>
        </p:txBody>
      </p:sp>
      <p:sp>
        <p:nvSpPr>
          <p:cNvPr id="3" name="Content Placeholder 2"/>
          <p:cNvSpPr>
            <a:spLocks noGrp="1"/>
          </p:cNvSpPr>
          <p:nvPr>
            <p:ph sz="quarter" idx="1"/>
          </p:nvPr>
        </p:nvSpPr>
        <p:spPr>
          <a:xfrm>
            <a:off x="457200" y="1600200"/>
            <a:ext cx="7467600" cy="4873625"/>
          </a:xfrm>
        </p:spPr>
        <p:txBody>
          <a:bodyPr/>
          <a:lstStyle/>
          <a:p>
            <a:pPr>
              <a:defRPr/>
            </a:pPr>
            <a:r>
              <a:rPr lang="en-US" dirty="0" smtClean="0"/>
              <a:t>Per IDEA, schools are responsible for the following</a:t>
            </a:r>
          </a:p>
          <a:p>
            <a:pPr>
              <a:defRPr/>
            </a:pPr>
            <a:endParaRPr lang="en-US" dirty="0" smtClean="0"/>
          </a:p>
          <a:p>
            <a:pPr marL="457200" indent="-457200">
              <a:buFont typeface="Wingdings" pitchFamily="2" charset="2"/>
              <a:buAutoNum type="arabicPeriod"/>
              <a:defRPr/>
            </a:pPr>
            <a:r>
              <a:rPr lang="en-US" dirty="0" smtClean="0"/>
              <a:t>Checking and troubleshooting external components of a cochlear implant</a:t>
            </a:r>
          </a:p>
          <a:p>
            <a:pPr marL="457200" indent="-457200">
              <a:buFont typeface="Wingdings" pitchFamily="2" charset="2"/>
              <a:buAutoNum type="arabicPeriod"/>
              <a:defRPr/>
            </a:pPr>
            <a:r>
              <a:rPr lang="en-US" dirty="0" smtClean="0"/>
              <a:t>Reimbursing mileage to attend appointments at the implant center</a:t>
            </a:r>
          </a:p>
          <a:p>
            <a:pPr marL="457200" indent="-457200">
              <a:buFont typeface="Wingdings" pitchFamily="2" charset="2"/>
              <a:buAutoNum type="arabicPeriod"/>
              <a:defRPr/>
            </a:pPr>
            <a:r>
              <a:rPr lang="en-US" dirty="0" smtClean="0"/>
              <a:t>Replacing cords and accessories for the speech processor </a:t>
            </a:r>
          </a:p>
          <a:p>
            <a:pPr marL="457200" indent="-457200">
              <a:buFont typeface="Wingdings" pitchFamily="2" charset="2"/>
              <a:buAutoNum type="arabicPeriod"/>
              <a:defRPr/>
            </a:pPr>
            <a:r>
              <a:rPr lang="en-US" dirty="0" smtClean="0"/>
              <a:t>Cochlear implant mapping if the school is &gt; 100 miles from a center</a:t>
            </a:r>
          </a:p>
        </p:txBody>
      </p:sp>
      <p:sp>
        <p:nvSpPr>
          <p:cNvPr id="4" name="Footer Placeholder 3"/>
          <p:cNvSpPr>
            <a:spLocks noGrp="1"/>
          </p:cNvSpPr>
          <p:nvPr>
            <p:ph type="ftr" sz="quarter" idx="12"/>
          </p:nvPr>
        </p:nvSpPr>
        <p:spPr/>
        <p:txBody>
          <a:bodyPr/>
          <a:lstStyle/>
          <a:p>
            <a:pPr>
              <a:defRPr/>
            </a:pPr>
            <a:r>
              <a:rPr lang="en-US"/>
              <a:t>MSHA 2013 Spring Conference </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p:cNvSpPr>
            <a:spLocks noGrp="1"/>
          </p:cNvSpPr>
          <p:nvPr>
            <p:ph type="title" idx="4294967295"/>
          </p:nvPr>
        </p:nvSpPr>
        <p:spPr bwMode="auto"/>
        <p:txBody>
          <a:bodyPr wrap="square" lIns="91440" tIns="45720" rIns="91440" bIns="45720" numCol="1" anchorCtr="0" compatLnSpc="1">
            <a:prstTxWarp prst="textNoShape">
              <a:avLst/>
            </a:prstTxWarp>
            <a:normAutofit fontScale="90000"/>
          </a:bodyPr>
          <a:lstStyle/>
          <a:p>
            <a:pPr>
              <a:defRPr/>
            </a:pPr>
            <a:r>
              <a:rPr lang="en-US" sz="2600" cap="none" smtClean="0"/>
              <a:t>References	</a:t>
            </a:r>
            <a:br>
              <a:rPr lang="en-US" sz="2600" cap="none" smtClean="0"/>
            </a:br>
            <a:r>
              <a:rPr lang="en-US" sz="2600" cap="none" smtClean="0"/>
              <a:t>	</a:t>
            </a:r>
            <a:br>
              <a:rPr lang="en-US" sz="2600" cap="none" smtClean="0"/>
            </a:br>
            <a:endParaRPr lang="en-US" sz="2600" cap="none" smtClean="0"/>
          </a:p>
        </p:txBody>
      </p:sp>
      <p:sp>
        <p:nvSpPr>
          <p:cNvPr id="74754" name="Rectangle 3"/>
          <p:cNvSpPr>
            <a:spLocks noGrp="1"/>
          </p:cNvSpPr>
          <p:nvPr>
            <p:ph type="body" idx="4294967295"/>
          </p:nvPr>
        </p:nvSpPr>
        <p:spPr/>
        <p:txBody>
          <a:bodyPr/>
          <a:lstStyle/>
          <a:p>
            <a:r>
              <a:rPr lang="en-US" smtClean="0"/>
              <a:t>Images from Phonak, Oticon, Advanced Bionics, Cochlear Corp, Front Row. </a:t>
            </a:r>
          </a:p>
          <a:p>
            <a:pPr>
              <a:buFont typeface="Wingdings" pitchFamily="2" charset="2"/>
              <a:buNone/>
            </a:pPr>
            <a:endParaRPr lang="en-US" smtClean="0"/>
          </a:p>
          <a:p>
            <a:r>
              <a:rPr lang="en-US" smtClean="0"/>
              <a:t>Video Demonstrations of FM in Classroom from one of the most awesome websites ever for home and school! WWW.Sucessforkidswithhearingloss.com</a:t>
            </a:r>
          </a:p>
          <a:p>
            <a:pPr>
              <a:buFont typeface="Wingdings" pitchFamily="2" charset="2"/>
              <a:buNone/>
            </a:pPr>
            <a:endParaRPr lang="en-US" smtClean="0"/>
          </a:p>
          <a:p>
            <a:r>
              <a:rPr lang="en-US" smtClean="0"/>
              <a:t>IDEA, 504, ADA – all available online websites compliments of the government</a:t>
            </a:r>
          </a:p>
        </p:txBody>
      </p:sp>
      <p:sp>
        <p:nvSpPr>
          <p:cNvPr id="4" name="Footer Placeholder 3"/>
          <p:cNvSpPr>
            <a:spLocks noGrp="1"/>
          </p:cNvSpPr>
          <p:nvPr>
            <p:ph type="ftr" sz="quarter" idx="12"/>
          </p:nvPr>
        </p:nvSpPr>
        <p:spPr/>
        <p:txBody>
          <a:bodyPr/>
          <a:lstStyle/>
          <a:p>
            <a:pPr>
              <a:defRPr/>
            </a:pPr>
            <a:r>
              <a:rPr lang="en-US"/>
              <a:t>MSHA 2013 Spring Conference </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0" y="3124200"/>
            <a:ext cx="6172200" cy="1893888"/>
          </a:xfrm>
        </p:spPr>
        <p:txBody>
          <a:bodyPr/>
          <a:lstStyle/>
          <a:p>
            <a:pPr>
              <a:defRPr/>
            </a:pPr>
            <a:r>
              <a:rPr lang="en-US" dirty="0" smtClean="0"/>
              <a:t>Accommodations in the classroom</a:t>
            </a:r>
            <a:endParaRPr lang="en-US" dirty="0"/>
          </a:p>
        </p:txBody>
      </p:sp>
      <p:sp>
        <p:nvSpPr>
          <p:cNvPr id="75778" name="Subtitle 4"/>
          <p:cNvSpPr>
            <a:spLocks noGrp="1"/>
          </p:cNvSpPr>
          <p:nvPr>
            <p:ph type="subTitle" idx="1"/>
          </p:nvPr>
        </p:nvSpPr>
        <p:spPr>
          <a:xfrm>
            <a:off x="2286000" y="5003800"/>
            <a:ext cx="6172200" cy="1371600"/>
          </a:xfrm>
        </p:spPr>
        <p:txBody>
          <a:bodyPr/>
          <a:lstStyle/>
          <a:p>
            <a:endParaRPr lang="en-US" smtClean="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Technological Accommodations</a:t>
            </a:r>
            <a:endParaRPr lang="en-US" dirty="0"/>
          </a:p>
        </p:txBody>
      </p:sp>
      <p:sp>
        <p:nvSpPr>
          <p:cNvPr id="76802" name="Content Placeholder 2"/>
          <p:cNvSpPr>
            <a:spLocks noGrp="1"/>
          </p:cNvSpPr>
          <p:nvPr>
            <p:ph sz="quarter" idx="1"/>
          </p:nvPr>
        </p:nvSpPr>
        <p:spPr>
          <a:xfrm>
            <a:off x="457200" y="1600200"/>
            <a:ext cx="7467600" cy="4873625"/>
          </a:xfrm>
        </p:spPr>
        <p:txBody>
          <a:bodyPr/>
          <a:lstStyle/>
          <a:p>
            <a:r>
              <a:rPr lang="en-US" smtClean="0"/>
              <a:t>Hearing aids</a:t>
            </a:r>
          </a:p>
          <a:p>
            <a:r>
              <a:rPr lang="en-US" smtClean="0"/>
              <a:t>Cochlear implants </a:t>
            </a:r>
          </a:p>
          <a:p>
            <a:r>
              <a:rPr lang="en-US" smtClean="0"/>
              <a:t>Sound field systems </a:t>
            </a:r>
          </a:p>
          <a:p>
            <a:r>
              <a:rPr lang="en-US" smtClean="0"/>
              <a:t>Personal FM systems</a:t>
            </a:r>
          </a:p>
          <a:p>
            <a:r>
              <a:rPr lang="en-US" smtClean="0"/>
              <a:t>Real time captioning </a:t>
            </a:r>
          </a:p>
          <a:p>
            <a:r>
              <a:rPr lang="en-US" smtClean="0"/>
              <a:t>Closed Captioning </a:t>
            </a:r>
          </a:p>
          <a:p>
            <a:r>
              <a:rPr lang="en-US" smtClean="0"/>
              <a:t>Use of equipment</a:t>
            </a:r>
          </a:p>
          <a:p>
            <a:pPr lvl="1"/>
            <a:r>
              <a:rPr lang="en-US" smtClean="0"/>
              <a:t>Putting aids in properly.</a:t>
            </a:r>
          </a:p>
          <a:p>
            <a:pPr lvl="1"/>
            <a:r>
              <a:rPr lang="en-US" smtClean="0"/>
              <a:t>Turning systems on/ off,  volume controls, etc.  </a:t>
            </a:r>
          </a:p>
          <a:p>
            <a:pPr lvl="1"/>
            <a:r>
              <a:rPr lang="en-US" smtClean="0"/>
              <a:t>How will system be transported, charged, etc. </a:t>
            </a:r>
          </a:p>
          <a:p>
            <a:endParaRPr lang="en-US" smtClean="0"/>
          </a:p>
        </p:txBody>
      </p:sp>
      <p:sp>
        <p:nvSpPr>
          <p:cNvPr id="5" name="Footer Placeholder 4"/>
          <p:cNvSpPr>
            <a:spLocks noGrp="1"/>
          </p:cNvSpPr>
          <p:nvPr>
            <p:ph type="ftr" sz="quarter" idx="12"/>
          </p:nvPr>
        </p:nvSpPr>
        <p:spPr/>
        <p:txBody>
          <a:bodyPr/>
          <a:lstStyle/>
          <a:p>
            <a:pPr>
              <a:defRPr/>
            </a:pPr>
            <a:r>
              <a:rPr lang="en-US"/>
              <a:t>MSHA 2013 Spring Conference </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Other Accommodations  	</a:t>
            </a:r>
            <a:endParaRPr lang="en-US" dirty="0"/>
          </a:p>
        </p:txBody>
      </p:sp>
      <p:sp>
        <p:nvSpPr>
          <p:cNvPr id="78850" name="Content Placeholder 2"/>
          <p:cNvSpPr>
            <a:spLocks noGrp="1"/>
          </p:cNvSpPr>
          <p:nvPr>
            <p:ph sz="quarter" idx="1"/>
          </p:nvPr>
        </p:nvSpPr>
        <p:spPr>
          <a:xfrm>
            <a:off x="457200" y="1600200"/>
            <a:ext cx="7467600" cy="4873625"/>
          </a:xfrm>
        </p:spPr>
        <p:txBody>
          <a:bodyPr/>
          <a:lstStyle/>
          <a:p>
            <a:r>
              <a:rPr lang="en-US" smtClean="0"/>
              <a:t>Face the student when talking &amp; talk normally </a:t>
            </a:r>
          </a:p>
          <a:p>
            <a:r>
              <a:rPr lang="en-US" smtClean="0"/>
              <a:t>Peer tutoring/ prompting </a:t>
            </a:r>
          </a:p>
          <a:p>
            <a:r>
              <a:rPr lang="en-US" smtClean="0"/>
              <a:t>Note takers or written notes prior to instruction</a:t>
            </a:r>
          </a:p>
          <a:p>
            <a:r>
              <a:rPr lang="en-US" smtClean="0"/>
              <a:t>Tape recorder </a:t>
            </a:r>
          </a:p>
          <a:p>
            <a:r>
              <a:rPr lang="en-US" smtClean="0"/>
              <a:t>Study guides/ questions</a:t>
            </a:r>
          </a:p>
          <a:p>
            <a:r>
              <a:rPr lang="en-US" smtClean="0"/>
              <a:t>Don’t call on student unless they volunteer </a:t>
            </a:r>
          </a:p>
          <a:p>
            <a:r>
              <a:rPr lang="en-US" smtClean="0"/>
              <a:t>Visual cues for directions or equipment issues</a:t>
            </a:r>
          </a:p>
          <a:p>
            <a:r>
              <a:rPr lang="en-US" smtClean="0"/>
              <a:t>Encourage student to repeat directions &amp; ensure understanding</a:t>
            </a:r>
          </a:p>
          <a:p>
            <a:r>
              <a:rPr lang="en-US" smtClean="0"/>
              <a:t>Testing</a:t>
            </a:r>
          </a:p>
          <a:p>
            <a:pPr lvl="1"/>
            <a:r>
              <a:rPr lang="en-US" sz="1700" smtClean="0"/>
              <a:t>Notecards, read test aloud, minimize distractions and provide quiet area.</a:t>
            </a:r>
          </a:p>
          <a:p>
            <a:pPr lvl="1"/>
            <a:endParaRPr lang="en-US" sz="2000" smtClean="0"/>
          </a:p>
          <a:p>
            <a:endParaRPr lang="en-US" smtClean="0"/>
          </a:p>
        </p:txBody>
      </p:sp>
      <p:sp>
        <p:nvSpPr>
          <p:cNvPr id="5" name="Footer Placeholder 4"/>
          <p:cNvSpPr>
            <a:spLocks noGrp="1"/>
          </p:cNvSpPr>
          <p:nvPr>
            <p:ph type="ftr" sz="quarter" idx="12"/>
          </p:nvPr>
        </p:nvSpPr>
        <p:spPr/>
        <p:txBody>
          <a:bodyPr/>
          <a:lstStyle/>
          <a:p>
            <a:pPr>
              <a:defRPr/>
            </a:pPr>
            <a:r>
              <a:rPr lang="en-US"/>
              <a:t>MSHA 2013 Spring Conference </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What do our students say … </a:t>
            </a:r>
            <a:endParaRPr lang="en-US" dirty="0"/>
          </a:p>
        </p:txBody>
      </p:sp>
      <p:sp>
        <p:nvSpPr>
          <p:cNvPr id="79874" name="Content Placeholder 2"/>
          <p:cNvSpPr>
            <a:spLocks noGrp="1"/>
          </p:cNvSpPr>
          <p:nvPr>
            <p:ph sz="quarter" idx="1"/>
          </p:nvPr>
        </p:nvSpPr>
        <p:spPr>
          <a:xfrm>
            <a:off x="457200" y="1600200"/>
            <a:ext cx="7467600" cy="4873625"/>
          </a:xfrm>
        </p:spPr>
        <p:txBody>
          <a:bodyPr/>
          <a:lstStyle/>
          <a:p>
            <a:r>
              <a:rPr lang="en-US" smtClean="0"/>
              <a:t>“You could take my FM but NOT my hearing aids.”</a:t>
            </a:r>
          </a:p>
          <a:p>
            <a:endParaRPr lang="en-US" smtClean="0"/>
          </a:p>
          <a:p>
            <a:r>
              <a:rPr lang="en-US" smtClean="0"/>
              <a:t>“I like when the teacher helps me extra.”</a:t>
            </a:r>
          </a:p>
          <a:p>
            <a:endParaRPr lang="en-US" smtClean="0"/>
          </a:p>
          <a:p>
            <a:r>
              <a:rPr lang="en-US" smtClean="0"/>
              <a:t>“The FM helps me pay attention best.” </a:t>
            </a:r>
          </a:p>
          <a:p>
            <a:endParaRPr lang="en-US" smtClean="0"/>
          </a:p>
          <a:p>
            <a:r>
              <a:rPr lang="en-US" smtClean="0"/>
              <a:t>“My cochlear implant makes me listen.”</a:t>
            </a:r>
          </a:p>
          <a:p>
            <a:endParaRPr lang="en-US" smtClean="0"/>
          </a:p>
          <a:p>
            <a:r>
              <a:rPr lang="en-US" smtClean="0"/>
              <a:t>“When I use the FM, I have to listen!”</a:t>
            </a:r>
          </a:p>
          <a:p>
            <a:pPr>
              <a:buFont typeface="Wingdings" pitchFamily="2" charset="2"/>
              <a:buNone/>
            </a:pPr>
            <a:r>
              <a:rPr lang="en-US" smtClean="0"/>
              <a:t> </a:t>
            </a:r>
          </a:p>
        </p:txBody>
      </p:sp>
      <p:sp>
        <p:nvSpPr>
          <p:cNvPr id="5" name="Footer Placeholder 4"/>
          <p:cNvSpPr>
            <a:spLocks noGrp="1"/>
          </p:cNvSpPr>
          <p:nvPr>
            <p:ph type="ftr" sz="quarter" idx="12"/>
          </p:nvPr>
        </p:nvSpPr>
        <p:spPr/>
        <p:txBody>
          <a:bodyPr/>
          <a:lstStyle/>
          <a:p>
            <a:pPr>
              <a:defRPr/>
            </a:pPr>
            <a:r>
              <a:rPr lang="en-US"/>
              <a:t>MSHA 2013 Spring Conference </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Getting everyone on the same page 	</a:t>
            </a:r>
            <a:endParaRPr lang="en-US" dirty="0"/>
          </a:p>
        </p:txBody>
      </p:sp>
      <p:sp>
        <p:nvSpPr>
          <p:cNvPr id="80898" name="Content Placeholder 2"/>
          <p:cNvSpPr>
            <a:spLocks noGrp="1"/>
          </p:cNvSpPr>
          <p:nvPr>
            <p:ph sz="quarter" idx="1"/>
          </p:nvPr>
        </p:nvSpPr>
        <p:spPr>
          <a:xfrm>
            <a:off x="457200" y="1600200"/>
            <a:ext cx="7467600" cy="4876800"/>
          </a:xfrm>
        </p:spPr>
        <p:txBody>
          <a:bodyPr/>
          <a:lstStyle/>
          <a:p>
            <a:r>
              <a:rPr lang="en-US" smtClean="0"/>
              <a:t>School day plans</a:t>
            </a:r>
          </a:p>
          <a:p>
            <a:pPr lvl="1"/>
            <a:r>
              <a:rPr lang="en-US" sz="1800" smtClean="0"/>
              <a:t>Discuss with parents, teachers and students a plan for student success</a:t>
            </a:r>
            <a:r>
              <a:rPr lang="en-US" smtClean="0"/>
              <a:t>.</a:t>
            </a:r>
          </a:p>
          <a:p>
            <a:r>
              <a:rPr lang="en-US" smtClean="0"/>
              <a:t>Teacher letters </a:t>
            </a:r>
          </a:p>
          <a:p>
            <a:r>
              <a:rPr lang="en-US" smtClean="0"/>
              <a:t>Peer in service about hearing loss, equipment, etc.</a:t>
            </a:r>
          </a:p>
          <a:p>
            <a:r>
              <a:rPr lang="en-US" smtClean="0"/>
              <a:t>Be open to change and COMMUNICATE plan changes.</a:t>
            </a:r>
          </a:p>
          <a:p>
            <a:r>
              <a:rPr lang="en-US" smtClean="0"/>
              <a:t>Be AVAILABLE to teachers, parents &amp; students.</a:t>
            </a:r>
          </a:p>
        </p:txBody>
      </p:sp>
      <p:sp>
        <p:nvSpPr>
          <p:cNvPr id="5" name="Footer Placeholder 4"/>
          <p:cNvSpPr>
            <a:spLocks noGrp="1"/>
          </p:cNvSpPr>
          <p:nvPr>
            <p:ph type="ftr" sz="quarter" idx="12"/>
          </p:nvPr>
        </p:nvSpPr>
        <p:spPr/>
        <p:txBody>
          <a:bodyPr/>
          <a:lstStyle/>
          <a:p>
            <a:pPr>
              <a:defRPr/>
            </a:pPr>
            <a:r>
              <a:rPr lang="en-US"/>
              <a:t>MSHA 2013 Spring Conference </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What can we do if a student refuses technology? </a:t>
            </a:r>
            <a:endParaRPr lang="en-US" dirty="0"/>
          </a:p>
        </p:txBody>
      </p:sp>
      <p:sp>
        <p:nvSpPr>
          <p:cNvPr id="37890" name="Content Placeholder 2"/>
          <p:cNvSpPr>
            <a:spLocks noGrp="1"/>
          </p:cNvSpPr>
          <p:nvPr>
            <p:ph sz="quarter" idx="1"/>
          </p:nvPr>
        </p:nvSpPr>
        <p:spPr>
          <a:xfrm>
            <a:off x="457200" y="1600200"/>
            <a:ext cx="7467600" cy="4873625"/>
          </a:xfrm>
        </p:spPr>
        <p:txBody>
          <a:bodyPr/>
          <a:lstStyle/>
          <a:p>
            <a:pPr marL="457200" indent="-457200">
              <a:buFont typeface="Corbel" pitchFamily="34" charset="0"/>
              <a:buAutoNum type="arabicPeriod"/>
            </a:pPr>
            <a:r>
              <a:rPr lang="en-US" smtClean="0"/>
              <a:t>Nothing.</a:t>
            </a:r>
          </a:p>
          <a:p>
            <a:pPr marL="457200" indent="-457200">
              <a:buFont typeface="Corbel" pitchFamily="34" charset="0"/>
              <a:buAutoNum type="arabicPeriod"/>
            </a:pPr>
            <a:r>
              <a:rPr lang="en-US" smtClean="0"/>
              <a:t>Explore the reasons why they don’t want HAT to see if the issues can be overcome with self advocacy. </a:t>
            </a:r>
          </a:p>
          <a:p>
            <a:pPr marL="457200" indent="-457200">
              <a:buFont typeface="Corbel" pitchFamily="34" charset="0"/>
              <a:buAutoNum type="arabicPeriod"/>
            </a:pPr>
            <a:r>
              <a:rPr lang="en-US" smtClean="0"/>
              <a:t>Focus on less conspicuous accommodations such as preferential seating, clarification of directions, etc.</a:t>
            </a:r>
          </a:p>
          <a:p>
            <a:pPr marL="457200" indent="-457200">
              <a:buFont typeface="Corbel" pitchFamily="34" charset="0"/>
              <a:buAutoNum type="arabicPeriod"/>
            </a:pPr>
            <a:r>
              <a:rPr lang="en-US" smtClean="0"/>
              <a:t>B &amp; C </a:t>
            </a:r>
          </a:p>
          <a:p>
            <a:pPr marL="457200" indent="-457200">
              <a:buFont typeface="Corbel" pitchFamily="34" charset="0"/>
              <a:buAutoNum type="arabicPeriod"/>
            </a:pPr>
            <a:endParaRPr lang="en-US" smtClean="0"/>
          </a:p>
          <a:p>
            <a:pPr marL="457200" indent="-457200">
              <a:buFont typeface="Wingdings" pitchFamily="2" charset="2"/>
              <a:buNone/>
            </a:pPr>
            <a:r>
              <a:rPr lang="en-US" smtClean="0"/>
              <a:t>Answer:  D- </a:t>
            </a:r>
            <a:r>
              <a:rPr lang="en-US" sz="2000" smtClean="0"/>
              <a:t>If a student refuses to use technology we must be innovative in showing its benefit and finding other ways to help the student cope with their loss of access to education. Every student is different! </a:t>
            </a:r>
          </a:p>
          <a:p>
            <a:pPr marL="457200" indent="-457200">
              <a:buFont typeface="Corbel" pitchFamily="34" charset="0"/>
              <a:buAutoNum type="alphaUcPeriod"/>
            </a:pPr>
            <a:endParaRPr lang="en-US" smtClean="0"/>
          </a:p>
          <a:p>
            <a:pPr marL="457200" indent="-457200">
              <a:buFont typeface="Corbel" pitchFamily="34" charset="0"/>
              <a:buAutoNum type="alphaUcPeriod"/>
            </a:pPr>
            <a:endParaRPr lang="en-US" smtClean="0"/>
          </a:p>
        </p:txBody>
      </p:sp>
      <p:sp>
        <p:nvSpPr>
          <p:cNvPr id="5" name="Footer Placeholder 4"/>
          <p:cNvSpPr>
            <a:spLocks noGrp="1"/>
          </p:cNvSpPr>
          <p:nvPr>
            <p:ph type="ftr" sz="quarter" idx="12"/>
          </p:nvPr>
        </p:nvSpPr>
        <p:spPr/>
        <p:txBody>
          <a:bodyPr/>
          <a:lstStyle/>
          <a:p>
            <a:pPr>
              <a:defRPr/>
            </a:pPr>
            <a:r>
              <a:rPr lang="en-US"/>
              <a:t>MSHA 2013 Spring Conference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7890">
                                            <p:txEl>
                                              <p:pRg st="5" end="5"/>
                                            </p:txEl>
                                          </p:spTgt>
                                        </p:tgtEl>
                                        <p:attrNameLst>
                                          <p:attrName>style.visibility</p:attrName>
                                        </p:attrNameLst>
                                      </p:cBhvr>
                                      <p:to>
                                        <p:strVal val="visible"/>
                                      </p:to>
                                    </p:set>
                                    <p:anim calcmode="lin" valueType="num">
                                      <p:cBhvr additive="base">
                                        <p:cTn id="7" dur="500" fill="hold"/>
                                        <p:tgtEl>
                                          <p:spTgt spid="37890">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7890">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467600" cy="731838"/>
          </a:xfrm>
        </p:spPr>
        <p:txBody>
          <a:bodyPr/>
          <a:lstStyle/>
          <a:p>
            <a:pPr algn="ctr">
              <a:defRPr/>
            </a:pPr>
            <a:r>
              <a:rPr lang="en-US" dirty="0" smtClean="0"/>
              <a:t>Unilateral Hearing Loss  </a:t>
            </a:r>
            <a:endParaRPr lang="en-US" dirty="0"/>
          </a:p>
        </p:txBody>
      </p:sp>
      <p:graphicFrame>
        <p:nvGraphicFramePr>
          <p:cNvPr id="4" name="Table 3"/>
          <p:cNvGraphicFramePr>
            <a:graphicFrameLocks noGrp="1"/>
          </p:cNvGraphicFramePr>
          <p:nvPr/>
        </p:nvGraphicFramePr>
        <p:xfrm>
          <a:off x="228600" y="990600"/>
          <a:ext cx="8305800" cy="5664200"/>
        </p:xfrm>
        <a:graphic>
          <a:graphicData uri="http://schemas.openxmlformats.org/drawingml/2006/table">
            <a:tbl>
              <a:tblPr/>
              <a:tblGrid>
                <a:gridCol w="2664822"/>
                <a:gridCol w="2664823"/>
                <a:gridCol w="2976155"/>
              </a:tblGrid>
              <a:tr h="0">
                <a:tc gridSpan="3">
                  <a:txBody>
                    <a:bodyPr/>
                    <a:lstStyle/>
                    <a:p>
                      <a:pPr marL="0" marR="0" algn="ctr">
                        <a:lnSpc>
                          <a:spcPts val="1205"/>
                        </a:lnSpc>
                        <a:spcBef>
                          <a:spcPts val="300"/>
                        </a:spcBef>
                        <a:spcAft>
                          <a:spcPts val="300"/>
                        </a:spcAft>
                      </a:pPr>
                      <a:endParaRPr lang="en-US" sz="1100" dirty="0">
                        <a:latin typeface="Times"/>
                        <a:ea typeface="Times New Roman"/>
                        <a:cs typeface="Times New Roman"/>
                      </a:endParaRPr>
                    </a:p>
                  </a:txBody>
                  <a:tcPr marL="61369" marR="61369" marT="0" marB="0">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533400">
                <a:tc>
                  <a:txBody>
                    <a:bodyPr/>
                    <a:lstStyle/>
                    <a:p>
                      <a:pPr marL="0" marR="0" algn="ctr">
                        <a:lnSpc>
                          <a:spcPts val="1205"/>
                        </a:lnSpc>
                        <a:spcBef>
                          <a:spcPts val="100"/>
                        </a:spcBef>
                        <a:spcAft>
                          <a:spcPts val="100"/>
                        </a:spcAft>
                      </a:pPr>
                      <a:endParaRPr lang="en-US" sz="1200" b="1" dirty="0" smtClean="0">
                        <a:solidFill>
                          <a:srgbClr val="000000"/>
                        </a:solidFill>
                        <a:latin typeface="Times"/>
                        <a:ea typeface="Times New Roman"/>
                        <a:cs typeface="Times"/>
                      </a:endParaRPr>
                    </a:p>
                    <a:p>
                      <a:pPr marL="0" marR="0" algn="ctr">
                        <a:lnSpc>
                          <a:spcPts val="1205"/>
                        </a:lnSpc>
                        <a:spcBef>
                          <a:spcPts val="100"/>
                        </a:spcBef>
                        <a:spcAft>
                          <a:spcPts val="100"/>
                        </a:spcAft>
                      </a:pPr>
                      <a:r>
                        <a:rPr lang="en-US" sz="1600" b="1" dirty="0" smtClean="0">
                          <a:solidFill>
                            <a:srgbClr val="000000"/>
                          </a:solidFill>
                          <a:latin typeface="+mj-lt"/>
                          <a:ea typeface="Times New Roman"/>
                          <a:cs typeface="Times"/>
                        </a:rPr>
                        <a:t>Possible </a:t>
                      </a:r>
                      <a:r>
                        <a:rPr lang="en-US" sz="1600" b="1" dirty="0">
                          <a:solidFill>
                            <a:srgbClr val="000000"/>
                          </a:solidFill>
                          <a:latin typeface="+mj-lt"/>
                          <a:ea typeface="Times New Roman"/>
                          <a:cs typeface="Times"/>
                        </a:rPr>
                        <a:t>Impact on the Understanding of Language and Speech</a:t>
                      </a:r>
                      <a:endParaRPr lang="en-US" sz="2000" dirty="0">
                        <a:latin typeface="+mj-lt"/>
                        <a:ea typeface="Times New Roman"/>
                        <a:cs typeface="Times New Roman"/>
                      </a:endParaRPr>
                    </a:p>
                  </a:txBody>
                  <a:tcPr marL="61369" marR="61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5"/>
                        </a:lnSpc>
                        <a:spcBef>
                          <a:spcPts val="100"/>
                        </a:spcBef>
                        <a:spcAft>
                          <a:spcPts val="100"/>
                        </a:spcAft>
                      </a:pPr>
                      <a:endParaRPr lang="en-US" sz="1600" b="1" dirty="0" smtClean="0">
                        <a:solidFill>
                          <a:srgbClr val="000000"/>
                        </a:solidFill>
                        <a:latin typeface="+mj-lt"/>
                        <a:ea typeface="Times New Roman"/>
                        <a:cs typeface="Times"/>
                      </a:endParaRPr>
                    </a:p>
                    <a:p>
                      <a:pPr marL="0" marR="0" algn="ctr">
                        <a:lnSpc>
                          <a:spcPts val="1205"/>
                        </a:lnSpc>
                        <a:spcBef>
                          <a:spcPts val="100"/>
                        </a:spcBef>
                        <a:spcAft>
                          <a:spcPts val="100"/>
                        </a:spcAft>
                      </a:pPr>
                      <a:r>
                        <a:rPr lang="en-US" sz="1600" b="1" dirty="0" smtClean="0">
                          <a:solidFill>
                            <a:srgbClr val="000000"/>
                          </a:solidFill>
                          <a:latin typeface="+mj-lt"/>
                          <a:ea typeface="Times New Roman"/>
                          <a:cs typeface="Times"/>
                        </a:rPr>
                        <a:t>Possible </a:t>
                      </a:r>
                      <a:r>
                        <a:rPr lang="en-US" sz="1600" b="1" dirty="0">
                          <a:solidFill>
                            <a:srgbClr val="000000"/>
                          </a:solidFill>
                          <a:latin typeface="+mj-lt"/>
                          <a:ea typeface="Times New Roman"/>
                          <a:cs typeface="Times"/>
                        </a:rPr>
                        <a:t>Social Impact</a:t>
                      </a:r>
                      <a:endParaRPr lang="en-US" sz="2000" dirty="0">
                        <a:latin typeface="+mj-lt"/>
                        <a:ea typeface="Times New Roman"/>
                        <a:cs typeface="Times New Roman"/>
                      </a:endParaRPr>
                    </a:p>
                  </a:txBody>
                  <a:tcPr marL="61369" marR="61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5"/>
                        </a:lnSpc>
                        <a:spcBef>
                          <a:spcPts val="100"/>
                        </a:spcBef>
                        <a:spcAft>
                          <a:spcPts val="100"/>
                        </a:spcAft>
                      </a:pPr>
                      <a:r>
                        <a:rPr lang="en-US" sz="1600" b="1" dirty="0" smtClean="0">
                          <a:solidFill>
                            <a:srgbClr val="000000"/>
                          </a:solidFill>
                          <a:latin typeface="Times"/>
                          <a:ea typeface="Times New Roman"/>
                          <a:cs typeface="Times"/>
                        </a:rPr>
                        <a:t> </a:t>
                      </a:r>
                    </a:p>
                    <a:p>
                      <a:pPr marL="0" marR="0" algn="ctr">
                        <a:lnSpc>
                          <a:spcPts val="1205"/>
                        </a:lnSpc>
                        <a:spcBef>
                          <a:spcPts val="100"/>
                        </a:spcBef>
                        <a:spcAft>
                          <a:spcPts val="100"/>
                        </a:spcAft>
                      </a:pPr>
                      <a:r>
                        <a:rPr lang="en-US" sz="1600" b="1" dirty="0" smtClean="0">
                          <a:solidFill>
                            <a:srgbClr val="000000"/>
                          </a:solidFill>
                          <a:latin typeface="+mj-lt"/>
                          <a:ea typeface="Times New Roman"/>
                          <a:cs typeface="Times"/>
                        </a:rPr>
                        <a:t>Potential Educational Accommodations </a:t>
                      </a:r>
                      <a:r>
                        <a:rPr lang="en-US" sz="1600" b="1" dirty="0">
                          <a:solidFill>
                            <a:srgbClr val="000000"/>
                          </a:solidFill>
                          <a:latin typeface="+mj-lt"/>
                          <a:ea typeface="Times New Roman"/>
                          <a:cs typeface="Times"/>
                        </a:rPr>
                        <a:t>and Services</a:t>
                      </a:r>
                      <a:endParaRPr lang="en-US" sz="2000" dirty="0">
                        <a:latin typeface="+mj-lt"/>
                        <a:ea typeface="Times New Roman"/>
                        <a:cs typeface="Times New Roman"/>
                      </a:endParaRPr>
                    </a:p>
                  </a:txBody>
                  <a:tcPr marL="61369" marR="61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52168">
                <a:tc>
                  <a:txBody>
                    <a:bodyPr/>
                    <a:lstStyle/>
                    <a:p>
                      <a:pPr marL="342900" marR="0" lvl="0" indent="-342900">
                        <a:lnSpc>
                          <a:spcPts val="1205"/>
                        </a:lnSpc>
                        <a:spcBef>
                          <a:spcPts val="0"/>
                        </a:spcBef>
                        <a:spcAft>
                          <a:spcPts val="0"/>
                        </a:spcAft>
                        <a:buFont typeface="Symbol"/>
                        <a:buChar char=""/>
                        <a:tabLst>
                          <a:tab pos="114300" algn="l"/>
                        </a:tabLst>
                      </a:pPr>
                      <a:endParaRPr lang="en-US" sz="1400" dirty="0" smtClean="0">
                        <a:solidFill>
                          <a:srgbClr val="000000"/>
                        </a:solidFill>
                        <a:latin typeface="Times"/>
                        <a:ea typeface="Times New Roman"/>
                        <a:cs typeface="Times"/>
                      </a:endParaRPr>
                    </a:p>
                    <a:p>
                      <a:pPr marL="342900" marR="0" lvl="0" indent="-342900">
                        <a:lnSpc>
                          <a:spcPts val="1205"/>
                        </a:lnSpc>
                        <a:spcBef>
                          <a:spcPts val="0"/>
                        </a:spcBef>
                        <a:spcAft>
                          <a:spcPts val="0"/>
                        </a:spcAft>
                        <a:buFont typeface="Symbol"/>
                        <a:buChar char=""/>
                        <a:tabLst>
                          <a:tab pos="114300" algn="l"/>
                        </a:tabLst>
                      </a:pPr>
                      <a:r>
                        <a:rPr lang="en-US" sz="1400" dirty="0" smtClean="0">
                          <a:solidFill>
                            <a:srgbClr val="000000"/>
                          </a:solidFill>
                          <a:latin typeface="+mj-lt"/>
                          <a:ea typeface="Times New Roman"/>
                          <a:cs typeface="Times"/>
                        </a:rPr>
                        <a:t>Child </a:t>
                      </a:r>
                      <a:r>
                        <a:rPr lang="en-US" sz="1400" dirty="0">
                          <a:solidFill>
                            <a:srgbClr val="000000"/>
                          </a:solidFill>
                          <a:latin typeface="+mj-lt"/>
                          <a:ea typeface="Times New Roman"/>
                          <a:cs typeface="Times"/>
                        </a:rPr>
                        <a:t>can "hear" but can have difficulty understanding in certain situations, such as hearing faint or distant speech, especially if poor ear is aimed toward the person speaking. </a:t>
                      </a:r>
                      <a:endParaRPr lang="en-US" sz="2000" dirty="0">
                        <a:latin typeface="+mj-lt"/>
                        <a:ea typeface="Times New Roman"/>
                        <a:cs typeface="Times New Roman"/>
                      </a:endParaRPr>
                    </a:p>
                    <a:p>
                      <a:pPr marL="342900" marR="0" lvl="0" indent="-342900">
                        <a:lnSpc>
                          <a:spcPts val="1205"/>
                        </a:lnSpc>
                        <a:spcBef>
                          <a:spcPts val="0"/>
                        </a:spcBef>
                        <a:spcAft>
                          <a:spcPts val="0"/>
                        </a:spcAft>
                        <a:buFont typeface="Symbol"/>
                        <a:buChar char=""/>
                        <a:tabLst>
                          <a:tab pos="114300" algn="l"/>
                        </a:tabLst>
                      </a:pPr>
                      <a:endParaRPr lang="en-US" sz="1400" dirty="0" smtClean="0">
                        <a:solidFill>
                          <a:srgbClr val="000000"/>
                        </a:solidFill>
                        <a:latin typeface="+mj-lt"/>
                        <a:ea typeface="Times New Roman"/>
                        <a:cs typeface="Times"/>
                      </a:endParaRPr>
                    </a:p>
                    <a:p>
                      <a:pPr marL="342900" marR="0" lvl="0" indent="-342900">
                        <a:lnSpc>
                          <a:spcPts val="1205"/>
                        </a:lnSpc>
                        <a:spcBef>
                          <a:spcPts val="0"/>
                        </a:spcBef>
                        <a:spcAft>
                          <a:spcPts val="0"/>
                        </a:spcAft>
                        <a:buFont typeface="Symbol"/>
                        <a:buChar char=""/>
                        <a:tabLst>
                          <a:tab pos="114300" algn="l"/>
                        </a:tabLst>
                      </a:pPr>
                      <a:r>
                        <a:rPr lang="en-US" sz="1400" dirty="0" smtClean="0">
                          <a:solidFill>
                            <a:srgbClr val="000000"/>
                          </a:solidFill>
                          <a:latin typeface="+mj-lt"/>
                          <a:ea typeface="Times New Roman"/>
                          <a:cs typeface="Times"/>
                        </a:rPr>
                        <a:t>Will </a:t>
                      </a:r>
                      <a:r>
                        <a:rPr lang="en-US" sz="1400" dirty="0">
                          <a:solidFill>
                            <a:srgbClr val="000000"/>
                          </a:solidFill>
                          <a:latin typeface="+mj-lt"/>
                          <a:ea typeface="Times New Roman"/>
                          <a:cs typeface="Times"/>
                        </a:rPr>
                        <a:t>typically have difficulty localizing sounds and voices using hearing alone. </a:t>
                      </a:r>
                      <a:endParaRPr lang="en-US" sz="2000" dirty="0">
                        <a:latin typeface="+mj-lt"/>
                        <a:ea typeface="Times New Roman"/>
                        <a:cs typeface="Times New Roman"/>
                      </a:endParaRPr>
                    </a:p>
                    <a:p>
                      <a:pPr marL="342900" marR="0" lvl="0" indent="-342900">
                        <a:lnSpc>
                          <a:spcPts val="1205"/>
                        </a:lnSpc>
                        <a:spcBef>
                          <a:spcPts val="0"/>
                        </a:spcBef>
                        <a:spcAft>
                          <a:spcPts val="0"/>
                        </a:spcAft>
                        <a:buFont typeface="Symbol"/>
                        <a:buChar char=""/>
                        <a:tabLst>
                          <a:tab pos="114300" algn="l"/>
                        </a:tabLst>
                      </a:pPr>
                      <a:endParaRPr lang="en-US" sz="1400" dirty="0" smtClean="0">
                        <a:solidFill>
                          <a:srgbClr val="000000"/>
                        </a:solidFill>
                        <a:latin typeface="+mj-lt"/>
                        <a:ea typeface="Times New Roman"/>
                        <a:cs typeface="Times"/>
                      </a:endParaRPr>
                    </a:p>
                    <a:p>
                      <a:pPr marL="342900" marR="0" lvl="0" indent="-342900">
                        <a:lnSpc>
                          <a:spcPts val="1205"/>
                        </a:lnSpc>
                        <a:spcBef>
                          <a:spcPts val="0"/>
                        </a:spcBef>
                        <a:spcAft>
                          <a:spcPts val="0"/>
                        </a:spcAft>
                        <a:buFont typeface="Symbol"/>
                        <a:buChar char=""/>
                        <a:tabLst>
                          <a:tab pos="114300" algn="l"/>
                        </a:tabLst>
                      </a:pPr>
                      <a:r>
                        <a:rPr lang="en-US" sz="1400" dirty="0" smtClean="0">
                          <a:solidFill>
                            <a:srgbClr val="000000"/>
                          </a:solidFill>
                          <a:latin typeface="+mj-lt"/>
                          <a:ea typeface="Times New Roman"/>
                          <a:cs typeface="Times"/>
                        </a:rPr>
                        <a:t>The </a:t>
                      </a:r>
                      <a:r>
                        <a:rPr lang="en-US" sz="1400" dirty="0">
                          <a:solidFill>
                            <a:srgbClr val="000000"/>
                          </a:solidFill>
                          <a:latin typeface="+mj-lt"/>
                          <a:ea typeface="Times New Roman"/>
                          <a:cs typeface="Times"/>
                        </a:rPr>
                        <a:t>unilateral listener will have greater difficulty understanding speech when environment is noisy and/or reverberant, especially when normal ear is towards the overhead projector or other competing sound source and poor hearing ear is towards the teacher. </a:t>
                      </a:r>
                      <a:endParaRPr lang="en-US" sz="2000" dirty="0">
                        <a:latin typeface="+mj-lt"/>
                        <a:ea typeface="Times New Roman"/>
                        <a:cs typeface="Times New Roman"/>
                      </a:endParaRPr>
                    </a:p>
                    <a:p>
                      <a:pPr marL="342900" marR="0" lvl="0" indent="-342900">
                        <a:lnSpc>
                          <a:spcPts val="1205"/>
                        </a:lnSpc>
                        <a:spcBef>
                          <a:spcPts val="0"/>
                        </a:spcBef>
                        <a:spcAft>
                          <a:spcPts val="0"/>
                        </a:spcAft>
                        <a:buFont typeface="Symbol"/>
                        <a:buChar char=""/>
                        <a:tabLst>
                          <a:tab pos="114300" algn="l"/>
                        </a:tabLst>
                      </a:pPr>
                      <a:endParaRPr lang="en-US" sz="1400" dirty="0" smtClean="0">
                        <a:solidFill>
                          <a:srgbClr val="000000"/>
                        </a:solidFill>
                        <a:latin typeface="+mj-lt"/>
                        <a:ea typeface="Times New Roman"/>
                        <a:cs typeface="Times"/>
                      </a:endParaRPr>
                    </a:p>
                    <a:p>
                      <a:pPr marL="342900" marR="0" lvl="0" indent="-342900">
                        <a:lnSpc>
                          <a:spcPts val="1205"/>
                        </a:lnSpc>
                        <a:spcBef>
                          <a:spcPts val="0"/>
                        </a:spcBef>
                        <a:spcAft>
                          <a:spcPts val="0"/>
                        </a:spcAft>
                        <a:buFont typeface="Symbol"/>
                        <a:buChar char=""/>
                        <a:tabLst>
                          <a:tab pos="114300" algn="l"/>
                        </a:tabLst>
                      </a:pPr>
                      <a:r>
                        <a:rPr lang="en-US" sz="1400" dirty="0" smtClean="0">
                          <a:solidFill>
                            <a:srgbClr val="000000"/>
                          </a:solidFill>
                          <a:latin typeface="+mj-lt"/>
                          <a:ea typeface="Times New Roman"/>
                          <a:cs typeface="Times"/>
                        </a:rPr>
                        <a:t>Exhibits </a:t>
                      </a:r>
                      <a:r>
                        <a:rPr lang="en-US" sz="1400" dirty="0">
                          <a:solidFill>
                            <a:srgbClr val="000000"/>
                          </a:solidFill>
                          <a:latin typeface="+mj-lt"/>
                          <a:ea typeface="Times New Roman"/>
                          <a:cs typeface="Times"/>
                        </a:rPr>
                        <a:t>difficulty detecting or understanding soft speech from the side of the poor hearing ear, especially in a group discussion. </a:t>
                      </a:r>
                      <a:endParaRPr lang="en-US" sz="2000" dirty="0">
                        <a:latin typeface="+mj-lt"/>
                        <a:ea typeface="Times New Roman"/>
                        <a:cs typeface="Times New Roman"/>
                      </a:endParaRPr>
                    </a:p>
                  </a:txBody>
                  <a:tcPr marL="61369" marR="61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ts val="1205"/>
                        </a:lnSpc>
                        <a:spcBef>
                          <a:spcPts val="0"/>
                        </a:spcBef>
                        <a:spcAft>
                          <a:spcPts val="0"/>
                        </a:spcAft>
                        <a:buFont typeface="Symbol"/>
                        <a:buChar char=""/>
                        <a:tabLst>
                          <a:tab pos="160020" algn="l"/>
                        </a:tabLst>
                      </a:pPr>
                      <a:endParaRPr lang="en-US" sz="1400" dirty="0" smtClean="0">
                        <a:solidFill>
                          <a:srgbClr val="000000"/>
                        </a:solidFill>
                        <a:latin typeface="Times"/>
                        <a:ea typeface="Times New Roman"/>
                        <a:cs typeface="Times"/>
                      </a:endParaRPr>
                    </a:p>
                    <a:p>
                      <a:pPr marL="342900" marR="0" lvl="0" indent="-342900">
                        <a:lnSpc>
                          <a:spcPts val="1205"/>
                        </a:lnSpc>
                        <a:spcBef>
                          <a:spcPts val="0"/>
                        </a:spcBef>
                        <a:spcAft>
                          <a:spcPts val="0"/>
                        </a:spcAft>
                        <a:buFont typeface="Symbol"/>
                        <a:buChar char=""/>
                        <a:tabLst>
                          <a:tab pos="160020" algn="l"/>
                        </a:tabLst>
                      </a:pPr>
                      <a:r>
                        <a:rPr lang="en-US" sz="1400" dirty="0" smtClean="0">
                          <a:solidFill>
                            <a:srgbClr val="000000"/>
                          </a:solidFill>
                          <a:latin typeface="+mj-lt"/>
                          <a:ea typeface="Times New Roman"/>
                          <a:cs typeface="Times"/>
                        </a:rPr>
                        <a:t>Child </a:t>
                      </a:r>
                      <a:r>
                        <a:rPr lang="en-US" sz="1400" dirty="0">
                          <a:solidFill>
                            <a:srgbClr val="000000"/>
                          </a:solidFill>
                          <a:latin typeface="+mj-lt"/>
                          <a:ea typeface="Times New Roman"/>
                          <a:cs typeface="Times"/>
                        </a:rPr>
                        <a:t>may be accused of selective hearing due to discrepancies in speech understanding in quiet versus noise. </a:t>
                      </a:r>
                      <a:endParaRPr lang="en-US" sz="2000" dirty="0">
                        <a:latin typeface="+mj-lt"/>
                        <a:ea typeface="Times New Roman"/>
                        <a:cs typeface="Times New Roman"/>
                      </a:endParaRPr>
                    </a:p>
                    <a:p>
                      <a:pPr marL="342900" marR="0" lvl="0" indent="-342900">
                        <a:lnSpc>
                          <a:spcPts val="1205"/>
                        </a:lnSpc>
                        <a:spcBef>
                          <a:spcPts val="0"/>
                        </a:spcBef>
                        <a:spcAft>
                          <a:spcPts val="0"/>
                        </a:spcAft>
                        <a:buFont typeface="Symbol"/>
                        <a:buChar char=""/>
                        <a:tabLst>
                          <a:tab pos="160020" algn="l"/>
                        </a:tabLst>
                      </a:pPr>
                      <a:endParaRPr lang="en-US" sz="1400" dirty="0" smtClean="0">
                        <a:solidFill>
                          <a:srgbClr val="000000"/>
                        </a:solidFill>
                        <a:latin typeface="+mj-lt"/>
                        <a:ea typeface="Times New Roman"/>
                        <a:cs typeface="Times"/>
                      </a:endParaRPr>
                    </a:p>
                    <a:p>
                      <a:pPr marL="342900" marR="0" lvl="0" indent="-342900">
                        <a:lnSpc>
                          <a:spcPts val="1205"/>
                        </a:lnSpc>
                        <a:spcBef>
                          <a:spcPts val="0"/>
                        </a:spcBef>
                        <a:spcAft>
                          <a:spcPts val="0"/>
                        </a:spcAft>
                        <a:buFont typeface="Symbol"/>
                        <a:buChar char=""/>
                        <a:tabLst>
                          <a:tab pos="160020" algn="l"/>
                        </a:tabLst>
                      </a:pPr>
                      <a:r>
                        <a:rPr lang="en-US" sz="1400" dirty="0" smtClean="0">
                          <a:solidFill>
                            <a:srgbClr val="000000"/>
                          </a:solidFill>
                          <a:latin typeface="+mj-lt"/>
                          <a:ea typeface="Times New Roman"/>
                          <a:cs typeface="Times"/>
                        </a:rPr>
                        <a:t>Social </a:t>
                      </a:r>
                      <a:r>
                        <a:rPr lang="en-US" sz="1400" dirty="0">
                          <a:solidFill>
                            <a:srgbClr val="000000"/>
                          </a:solidFill>
                          <a:latin typeface="+mj-lt"/>
                          <a:ea typeface="Times New Roman"/>
                          <a:cs typeface="Times"/>
                        </a:rPr>
                        <a:t>problems may arise as child experiences difficulty understanding in noisy cooperative learning, or recess situations. </a:t>
                      </a:r>
                      <a:endParaRPr lang="en-US" sz="2000" dirty="0">
                        <a:latin typeface="+mj-lt"/>
                        <a:ea typeface="Times New Roman"/>
                        <a:cs typeface="Times New Roman"/>
                      </a:endParaRPr>
                    </a:p>
                    <a:p>
                      <a:pPr marL="342900" marR="0" lvl="0" indent="-342900">
                        <a:lnSpc>
                          <a:spcPts val="1205"/>
                        </a:lnSpc>
                        <a:spcBef>
                          <a:spcPts val="0"/>
                        </a:spcBef>
                        <a:spcAft>
                          <a:spcPts val="0"/>
                        </a:spcAft>
                        <a:buFont typeface="Symbol"/>
                        <a:buChar char=""/>
                        <a:tabLst>
                          <a:tab pos="160020" algn="l"/>
                        </a:tabLst>
                      </a:pPr>
                      <a:endParaRPr lang="en-US" sz="1400" dirty="0" smtClean="0">
                        <a:solidFill>
                          <a:srgbClr val="000000"/>
                        </a:solidFill>
                        <a:latin typeface="+mj-lt"/>
                        <a:ea typeface="Times New Roman"/>
                        <a:cs typeface="Times"/>
                      </a:endParaRPr>
                    </a:p>
                    <a:p>
                      <a:pPr marL="342900" marR="0" lvl="0" indent="-342900">
                        <a:lnSpc>
                          <a:spcPts val="1205"/>
                        </a:lnSpc>
                        <a:spcBef>
                          <a:spcPts val="0"/>
                        </a:spcBef>
                        <a:spcAft>
                          <a:spcPts val="0"/>
                        </a:spcAft>
                        <a:buFont typeface="Symbol"/>
                        <a:buChar char=""/>
                        <a:tabLst>
                          <a:tab pos="160020" algn="l"/>
                        </a:tabLst>
                      </a:pPr>
                      <a:r>
                        <a:rPr lang="en-US" sz="1400" dirty="0" smtClean="0">
                          <a:solidFill>
                            <a:srgbClr val="000000"/>
                          </a:solidFill>
                          <a:latin typeface="+mj-lt"/>
                          <a:ea typeface="Times New Roman"/>
                          <a:cs typeface="Times"/>
                        </a:rPr>
                        <a:t>May </a:t>
                      </a:r>
                      <a:r>
                        <a:rPr lang="en-US" sz="1400" dirty="0">
                          <a:solidFill>
                            <a:srgbClr val="000000"/>
                          </a:solidFill>
                          <a:latin typeface="+mj-lt"/>
                          <a:ea typeface="Times New Roman"/>
                          <a:cs typeface="Times"/>
                        </a:rPr>
                        <a:t>misconstrue peer conversations and feel rejected or ridiculed. </a:t>
                      </a:r>
                      <a:endParaRPr lang="en-US" sz="2000" dirty="0">
                        <a:latin typeface="+mj-lt"/>
                        <a:ea typeface="Times New Roman"/>
                        <a:cs typeface="Times New Roman"/>
                      </a:endParaRPr>
                    </a:p>
                    <a:p>
                      <a:pPr marL="342900" marR="0" lvl="0" indent="-342900">
                        <a:lnSpc>
                          <a:spcPts val="1205"/>
                        </a:lnSpc>
                        <a:spcBef>
                          <a:spcPts val="0"/>
                        </a:spcBef>
                        <a:spcAft>
                          <a:spcPts val="0"/>
                        </a:spcAft>
                        <a:buFont typeface="Symbol"/>
                        <a:buChar char=""/>
                        <a:tabLst>
                          <a:tab pos="160020" algn="l"/>
                        </a:tabLst>
                      </a:pPr>
                      <a:endParaRPr lang="en-US" sz="1400" dirty="0" smtClean="0">
                        <a:solidFill>
                          <a:srgbClr val="000000"/>
                        </a:solidFill>
                        <a:latin typeface="+mj-lt"/>
                        <a:ea typeface="Times New Roman"/>
                        <a:cs typeface="Times"/>
                      </a:endParaRPr>
                    </a:p>
                    <a:p>
                      <a:pPr marL="342900" marR="0" lvl="0" indent="-342900">
                        <a:lnSpc>
                          <a:spcPts val="1205"/>
                        </a:lnSpc>
                        <a:spcBef>
                          <a:spcPts val="0"/>
                        </a:spcBef>
                        <a:spcAft>
                          <a:spcPts val="0"/>
                        </a:spcAft>
                        <a:buFont typeface="Symbol"/>
                        <a:buChar char=""/>
                        <a:tabLst>
                          <a:tab pos="160020" algn="l"/>
                        </a:tabLst>
                      </a:pPr>
                      <a:r>
                        <a:rPr lang="en-US" sz="1400" dirty="0" smtClean="0">
                          <a:solidFill>
                            <a:srgbClr val="000000"/>
                          </a:solidFill>
                          <a:latin typeface="+mj-lt"/>
                          <a:ea typeface="Times New Roman"/>
                          <a:cs typeface="Times"/>
                        </a:rPr>
                        <a:t>Child </a:t>
                      </a:r>
                      <a:r>
                        <a:rPr lang="en-US" sz="1400" dirty="0">
                          <a:solidFill>
                            <a:srgbClr val="000000"/>
                          </a:solidFill>
                          <a:latin typeface="+mj-lt"/>
                          <a:ea typeface="Times New Roman"/>
                          <a:cs typeface="Times"/>
                        </a:rPr>
                        <a:t>may be more fatigued in classroom due to greater effort needed to listen, if class is noisy or has poor acoustics. </a:t>
                      </a:r>
                      <a:endParaRPr lang="en-US" sz="2000" dirty="0">
                        <a:latin typeface="+mj-lt"/>
                        <a:ea typeface="Times New Roman"/>
                        <a:cs typeface="Times New Roman"/>
                      </a:endParaRPr>
                    </a:p>
                    <a:p>
                      <a:pPr marL="342900" marR="0" lvl="0" indent="-342900">
                        <a:lnSpc>
                          <a:spcPts val="1205"/>
                        </a:lnSpc>
                        <a:spcBef>
                          <a:spcPts val="0"/>
                        </a:spcBef>
                        <a:spcAft>
                          <a:spcPts val="0"/>
                        </a:spcAft>
                        <a:buFont typeface="Symbol"/>
                        <a:buChar char=""/>
                        <a:tabLst>
                          <a:tab pos="160020" algn="l"/>
                        </a:tabLst>
                      </a:pPr>
                      <a:endParaRPr lang="en-US" sz="1400" dirty="0" smtClean="0">
                        <a:solidFill>
                          <a:srgbClr val="000000"/>
                        </a:solidFill>
                        <a:latin typeface="+mj-lt"/>
                        <a:ea typeface="Times New Roman"/>
                        <a:cs typeface="Times"/>
                      </a:endParaRPr>
                    </a:p>
                    <a:p>
                      <a:pPr marL="342900" marR="0" lvl="0" indent="-342900">
                        <a:lnSpc>
                          <a:spcPts val="1205"/>
                        </a:lnSpc>
                        <a:spcBef>
                          <a:spcPts val="0"/>
                        </a:spcBef>
                        <a:spcAft>
                          <a:spcPts val="0"/>
                        </a:spcAft>
                        <a:buFont typeface="Symbol"/>
                        <a:buChar char=""/>
                        <a:tabLst>
                          <a:tab pos="160020" algn="l"/>
                        </a:tabLst>
                      </a:pPr>
                      <a:r>
                        <a:rPr lang="en-US" sz="1400" dirty="0" smtClean="0">
                          <a:solidFill>
                            <a:srgbClr val="000000"/>
                          </a:solidFill>
                          <a:latin typeface="+mj-lt"/>
                          <a:ea typeface="Times New Roman"/>
                          <a:cs typeface="Times"/>
                        </a:rPr>
                        <a:t>May </a:t>
                      </a:r>
                      <a:r>
                        <a:rPr lang="en-US" sz="1400" dirty="0">
                          <a:solidFill>
                            <a:srgbClr val="000000"/>
                          </a:solidFill>
                          <a:latin typeface="+mj-lt"/>
                          <a:ea typeface="Times New Roman"/>
                          <a:cs typeface="Times"/>
                        </a:rPr>
                        <a:t>appear inattentive, distractible or frustrated, with behavior or social problems sometimes evident. </a:t>
                      </a:r>
                      <a:endParaRPr lang="en-US" sz="2000" dirty="0">
                        <a:latin typeface="+mj-lt"/>
                        <a:ea typeface="Times New Roman"/>
                        <a:cs typeface="Times New Roman"/>
                      </a:endParaRPr>
                    </a:p>
                  </a:txBody>
                  <a:tcPr marL="61369" marR="61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ts val="1205"/>
                        </a:lnSpc>
                        <a:spcBef>
                          <a:spcPts val="0"/>
                        </a:spcBef>
                        <a:spcAft>
                          <a:spcPts val="0"/>
                        </a:spcAft>
                        <a:buFont typeface="Symbol"/>
                        <a:buChar char=""/>
                        <a:tabLst>
                          <a:tab pos="160020" algn="l"/>
                        </a:tabLst>
                      </a:pPr>
                      <a:endParaRPr lang="en-US" sz="1400" dirty="0" smtClean="0">
                        <a:solidFill>
                          <a:srgbClr val="000000"/>
                        </a:solidFill>
                        <a:latin typeface="Times"/>
                        <a:ea typeface="Times New Roman"/>
                        <a:cs typeface="Times"/>
                      </a:endParaRPr>
                    </a:p>
                    <a:p>
                      <a:pPr marL="342900" marR="0" lvl="0" indent="-342900">
                        <a:lnSpc>
                          <a:spcPts val="1205"/>
                        </a:lnSpc>
                        <a:spcBef>
                          <a:spcPts val="0"/>
                        </a:spcBef>
                        <a:spcAft>
                          <a:spcPts val="0"/>
                        </a:spcAft>
                        <a:buFont typeface="Symbol"/>
                        <a:buChar char=""/>
                        <a:tabLst>
                          <a:tab pos="160020" algn="l"/>
                        </a:tabLst>
                      </a:pPr>
                      <a:r>
                        <a:rPr lang="en-US" sz="1400" dirty="0" smtClean="0">
                          <a:solidFill>
                            <a:srgbClr val="000000"/>
                          </a:solidFill>
                          <a:latin typeface="+mj-lt"/>
                          <a:ea typeface="Times New Roman"/>
                          <a:cs typeface="Shruti" pitchFamily="34" charset="0"/>
                        </a:rPr>
                        <a:t>Allow </a:t>
                      </a:r>
                      <a:r>
                        <a:rPr lang="en-US" sz="1400" dirty="0">
                          <a:solidFill>
                            <a:srgbClr val="000000"/>
                          </a:solidFill>
                          <a:latin typeface="+mj-lt"/>
                          <a:ea typeface="Times New Roman"/>
                          <a:cs typeface="Shruti" pitchFamily="34" charset="0"/>
                        </a:rPr>
                        <a:t>child to change seat locations to direct the normal hearing ear toward the primary speaker. </a:t>
                      </a:r>
                      <a:endParaRPr lang="en-US" sz="2000" dirty="0">
                        <a:latin typeface="+mj-lt"/>
                        <a:ea typeface="Times New Roman"/>
                        <a:cs typeface="Shruti" pitchFamily="34" charset="0"/>
                      </a:endParaRPr>
                    </a:p>
                    <a:p>
                      <a:pPr marL="342900" marR="0" lvl="0" indent="-342900">
                        <a:lnSpc>
                          <a:spcPts val="1205"/>
                        </a:lnSpc>
                        <a:spcBef>
                          <a:spcPts val="0"/>
                        </a:spcBef>
                        <a:spcAft>
                          <a:spcPts val="0"/>
                        </a:spcAft>
                        <a:buFont typeface="Symbol"/>
                        <a:buChar char=""/>
                        <a:tabLst>
                          <a:tab pos="160020" algn="l"/>
                        </a:tabLst>
                      </a:pPr>
                      <a:endParaRPr lang="en-US" sz="1400" dirty="0" smtClean="0">
                        <a:solidFill>
                          <a:srgbClr val="000000"/>
                        </a:solidFill>
                        <a:latin typeface="+mj-lt"/>
                        <a:ea typeface="Times New Roman"/>
                        <a:cs typeface="Shruti" pitchFamily="34" charset="0"/>
                      </a:endParaRPr>
                    </a:p>
                    <a:p>
                      <a:pPr marL="342900" marR="0" lvl="0" indent="-342900">
                        <a:lnSpc>
                          <a:spcPts val="1205"/>
                        </a:lnSpc>
                        <a:spcBef>
                          <a:spcPts val="0"/>
                        </a:spcBef>
                        <a:spcAft>
                          <a:spcPts val="0"/>
                        </a:spcAft>
                        <a:buFont typeface="Symbol"/>
                        <a:buChar char=""/>
                        <a:tabLst>
                          <a:tab pos="160020" algn="l"/>
                        </a:tabLst>
                      </a:pPr>
                      <a:r>
                        <a:rPr lang="en-US" sz="1400" dirty="0" smtClean="0">
                          <a:solidFill>
                            <a:srgbClr val="000000"/>
                          </a:solidFill>
                          <a:latin typeface="+mj-lt"/>
                          <a:ea typeface="Times New Roman"/>
                          <a:cs typeface="Shruti" pitchFamily="34" charset="0"/>
                        </a:rPr>
                        <a:t>Student </a:t>
                      </a:r>
                      <a:r>
                        <a:rPr lang="en-US" sz="1400" dirty="0">
                          <a:solidFill>
                            <a:srgbClr val="000000"/>
                          </a:solidFill>
                          <a:latin typeface="+mj-lt"/>
                          <a:ea typeface="Times New Roman"/>
                          <a:cs typeface="Shruti" pitchFamily="34" charset="0"/>
                        </a:rPr>
                        <a:t>is at 10 times the risk for educational difficulties as children with 2 normal hearing ears and  1/3 to 1/2 of students with unilateral hearing loss experience significant learning problems. </a:t>
                      </a:r>
                      <a:endParaRPr lang="en-US" sz="2000" dirty="0">
                        <a:latin typeface="+mj-lt"/>
                        <a:ea typeface="Times New Roman"/>
                        <a:cs typeface="Shruti" pitchFamily="34" charset="0"/>
                      </a:endParaRPr>
                    </a:p>
                    <a:p>
                      <a:pPr marL="342900" marR="0" lvl="0" indent="-342900">
                        <a:lnSpc>
                          <a:spcPts val="1205"/>
                        </a:lnSpc>
                        <a:spcBef>
                          <a:spcPts val="0"/>
                        </a:spcBef>
                        <a:spcAft>
                          <a:spcPts val="0"/>
                        </a:spcAft>
                        <a:buFont typeface="Symbol"/>
                        <a:buChar char=""/>
                        <a:tabLst>
                          <a:tab pos="160020" algn="l"/>
                        </a:tabLst>
                      </a:pPr>
                      <a:endParaRPr lang="en-US" sz="1400" dirty="0" smtClean="0">
                        <a:solidFill>
                          <a:srgbClr val="000000"/>
                        </a:solidFill>
                        <a:latin typeface="+mj-lt"/>
                        <a:ea typeface="Times New Roman"/>
                        <a:cs typeface="Shruti" pitchFamily="34" charset="0"/>
                      </a:endParaRPr>
                    </a:p>
                    <a:p>
                      <a:pPr marL="342900" marR="0" lvl="0" indent="-342900">
                        <a:lnSpc>
                          <a:spcPts val="1205"/>
                        </a:lnSpc>
                        <a:spcBef>
                          <a:spcPts val="0"/>
                        </a:spcBef>
                        <a:spcAft>
                          <a:spcPts val="0"/>
                        </a:spcAft>
                        <a:buFont typeface="Symbol"/>
                        <a:buChar char=""/>
                        <a:tabLst>
                          <a:tab pos="160020" algn="l"/>
                        </a:tabLst>
                      </a:pPr>
                      <a:r>
                        <a:rPr lang="en-US" sz="1400" dirty="0" smtClean="0">
                          <a:solidFill>
                            <a:srgbClr val="000000"/>
                          </a:solidFill>
                          <a:latin typeface="+mj-lt"/>
                          <a:ea typeface="Times New Roman"/>
                          <a:cs typeface="Shruti" pitchFamily="34" charset="0"/>
                        </a:rPr>
                        <a:t>Children </a:t>
                      </a:r>
                      <a:r>
                        <a:rPr lang="en-US" sz="1400" dirty="0">
                          <a:solidFill>
                            <a:srgbClr val="000000"/>
                          </a:solidFill>
                          <a:latin typeface="+mj-lt"/>
                          <a:ea typeface="Times New Roman"/>
                          <a:cs typeface="Shruti" pitchFamily="34" charset="0"/>
                        </a:rPr>
                        <a:t>often have difficulty learning sound/letter associations in typically noisy kindergarten and grade 1 settings. </a:t>
                      </a:r>
                      <a:endParaRPr lang="en-US" sz="2000" dirty="0">
                        <a:latin typeface="+mj-lt"/>
                        <a:ea typeface="Times New Roman"/>
                        <a:cs typeface="Shruti" pitchFamily="34" charset="0"/>
                      </a:endParaRPr>
                    </a:p>
                    <a:p>
                      <a:pPr marL="342900" marR="0" lvl="0" indent="-342900">
                        <a:lnSpc>
                          <a:spcPts val="1205"/>
                        </a:lnSpc>
                        <a:spcBef>
                          <a:spcPts val="0"/>
                        </a:spcBef>
                        <a:spcAft>
                          <a:spcPts val="0"/>
                        </a:spcAft>
                        <a:buFont typeface="Symbol"/>
                        <a:buChar char=""/>
                        <a:tabLst>
                          <a:tab pos="160020" algn="l"/>
                        </a:tabLst>
                      </a:pPr>
                      <a:endParaRPr lang="en-US" sz="1400" dirty="0" smtClean="0">
                        <a:solidFill>
                          <a:srgbClr val="000000"/>
                        </a:solidFill>
                        <a:latin typeface="+mj-lt"/>
                        <a:ea typeface="Times New Roman"/>
                        <a:cs typeface="Shruti" pitchFamily="34" charset="0"/>
                      </a:endParaRPr>
                    </a:p>
                    <a:p>
                      <a:pPr marL="342900" marR="0" lvl="0" indent="-342900">
                        <a:lnSpc>
                          <a:spcPts val="1205"/>
                        </a:lnSpc>
                        <a:spcBef>
                          <a:spcPts val="0"/>
                        </a:spcBef>
                        <a:spcAft>
                          <a:spcPts val="0"/>
                        </a:spcAft>
                        <a:buFont typeface="Symbol"/>
                        <a:buChar char=""/>
                        <a:tabLst>
                          <a:tab pos="160020" algn="l"/>
                        </a:tabLst>
                      </a:pPr>
                      <a:r>
                        <a:rPr lang="en-US" sz="1400" dirty="0" smtClean="0">
                          <a:solidFill>
                            <a:srgbClr val="000000"/>
                          </a:solidFill>
                          <a:latin typeface="+mj-lt"/>
                          <a:ea typeface="Times New Roman"/>
                          <a:cs typeface="Shruti" pitchFamily="34" charset="0"/>
                        </a:rPr>
                        <a:t>Educational </a:t>
                      </a:r>
                      <a:r>
                        <a:rPr lang="en-US" sz="1400" dirty="0">
                          <a:solidFill>
                            <a:srgbClr val="000000"/>
                          </a:solidFill>
                          <a:latin typeface="+mj-lt"/>
                          <a:ea typeface="Times New Roman"/>
                          <a:cs typeface="Shruti" pitchFamily="34" charset="0"/>
                        </a:rPr>
                        <a:t>and </a:t>
                      </a:r>
                      <a:r>
                        <a:rPr lang="en-US" sz="1400" dirty="0" err="1">
                          <a:solidFill>
                            <a:srgbClr val="000000"/>
                          </a:solidFill>
                          <a:latin typeface="+mj-lt"/>
                          <a:ea typeface="Times New Roman"/>
                          <a:cs typeface="Shruti" pitchFamily="34" charset="0"/>
                        </a:rPr>
                        <a:t>audiological</a:t>
                      </a:r>
                      <a:r>
                        <a:rPr lang="en-US" sz="1400" dirty="0">
                          <a:solidFill>
                            <a:srgbClr val="000000"/>
                          </a:solidFill>
                          <a:latin typeface="+mj-lt"/>
                          <a:ea typeface="Times New Roman"/>
                          <a:cs typeface="Shruti" pitchFamily="34" charset="0"/>
                        </a:rPr>
                        <a:t> monitoring is warranted. </a:t>
                      </a:r>
                      <a:endParaRPr lang="en-US" sz="2000" dirty="0">
                        <a:latin typeface="+mj-lt"/>
                        <a:ea typeface="Times New Roman"/>
                        <a:cs typeface="Shruti" pitchFamily="34" charset="0"/>
                      </a:endParaRPr>
                    </a:p>
                    <a:p>
                      <a:pPr marL="342900" marR="0" lvl="0" indent="-342900">
                        <a:lnSpc>
                          <a:spcPts val="1205"/>
                        </a:lnSpc>
                        <a:spcBef>
                          <a:spcPts val="0"/>
                        </a:spcBef>
                        <a:spcAft>
                          <a:spcPts val="0"/>
                        </a:spcAft>
                        <a:buFont typeface="Symbol"/>
                        <a:buChar char=""/>
                        <a:tabLst>
                          <a:tab pos="160020" algn="l"/>
                        </a:tabLst>
                      </a:pPr>
                      <a:endParaRPr lang="en-US" sz="1400" dirty="0" smtClean="0">
                        <a:solidFill>
                          <a:srgbClr val="000000"/>
                        </a:solidFill>
                        <a:latin typeface="+mj-lt"/>
                        <a:ea typeface="Times New Roman"/>
                        <a:cs typeface="Shruti" pitchFamily="34" charset="0"/>
                      </a:endParaRPr>
                    </a:p>
                    <a:p>
                      <a:pPr marL="342900" marR="0" lvl="0" indent="-342900">
                        <a:lnSpc>
                          <a:spcPts val="1205"/>
                        </a:lnSpc>
                        <a:spcBef>
                          <a:spcPts val="0"/>
                        </a:spcBef>
                        <a:spcAft>
                          <a:spcPts val="0"/>
                        </a:spcAft>
                        <a:buFont typeface="Symbol"/>
                        <a:buChar char=""/>
                        <a:tabLst>
                          <a:tab pos="160020" algn="l"/>
                        </a:tabLst>
                      </a:pPr>
                      <a:r>
                        <a:rPr lang="en-US" sz="1400" dirty="0" smtClean="0">
                          <a:solidFill>
                            <a:srgbClr val="000000"/>
                          </a:solidFill>
                          <a:latin typeface="+mj-lt"/>
                          <a:ea typeface="Times New Roman"/>
                          <a:cs typeface="Shruti" pitchFamily="34" charset="0"/>
                        </a:rPr>
                        <a:t>Teacher </a:t>
                      </a:r>
                      <a:r>
                        <a:rPr lang="en-US" sz="1400" dirty="0" err="1">
                          <a:solidFill>
                            <a:srgbClr val="000000"/>
                          </a:solidFill>
                          <a:latin typeface="+mj-lt"/>
                          <a:ea typeface="Times New Roman"/>
                          <a:cs typeface="Shruti" pitchFamily="34" charset="0"/>
                        </a:rPr>
                        <a:t>inservice</a:t>
                      </a:r>
                      <a:r>
                        <a:rPr lang="en-US" sz="1400" dirty="0">
                          <a:solidFill>
                            <a:srgbClr val="000000"/>
                          </a:solidFill>
                          <a:latin typeface="+mj-lt"/>
                          <a:ea typeface="Times New Roman"/>
                          <a:cs typeface="Shruti" pitchFamily="34" charset="0"/>
                        </a:rPr>
                        <a:t> is beneficial. </a:t>
                      </a:r>
                      <a:endParaRPr lang="en-US" sz="2000" dirty="0">
                        <a:latin typeface="+mj-lt"/>
                        <a:ea typeface="Times New Roman"/>
                        <a:cs typeface="Shruti" pitchFamily="34" charset="0"/>
                      </a:endParaRPr>
                    </a:p>
                    <a:p>
                      <a:pPr marL="342900" marR="0" lvl="0" indent="-342900">
                        <a:lnSpc>
                          <a:spcPts val="1205"/>
                        </a:lnSpc>
                        <a:spcBef>
                          <a:spcPts val="0"/>
                        </a:spcBef>
                        <a:spcAft>
                          <a:spcPts val="0"/>
                        </a:spcAft>
                        <a:buFont typeface="Symbol"/>
                        <a:buChar char=""/>
                        <a:tabLst>
                          <a:tab pos="160020" algn="l"/>
                        </a:tabLst>
                      </a:pPr>
                      <a:endParaRPr lang="en-US" sz="1400" dirty="0" smtClean="0">
                        <a:solidFill>
                          <a:srgbClr val="000000"/>
                        </a:solidFill>
                        <a:latin typeface="+mj-lt"/>
                        <a:ea typeface="Times New Roman"/>
                        <a:cs typeface="Shruti" pitchFamily="34" charset="0"/>
                      </a:endParaRPr>
                    </a:p>
                    <a:p>
                      <a:pPr marL="342900" marR="0" lvl="0" indent="-342900">
                        <a:lnSpc>
                          <a:spcPts val="1205"/>
                        </a:lnSpc>
                        <a:spcBef>
                          <a:spcPts val="0"/>
                        </a:spcBef>
                        <a:spcAft>
                          <a:spcPts val="0"/>
                        </a:spcAft>
                        <a:buFont typeface="Symbol"/>
                        <a:buChar char=""/>
                        <a:tabLst>
                          <a:tab pos="160020" algn="l"/>
                        </a:tabLst>
                      </a:pPr>
                      <a:r>
                        <a:rPr lang="en-US" sz="1400" dirty="0" smtClean="0">
                          <a:solidFill>
                            <a:srgbClr val="000000"/>
                          </a:solidFill>
                          <a:latin typeface="+mj-lt"/>
                          <a:ea typeface="Times New Roman"/>
                          <a:cs typeface="Shruti" pitchFamily="34" charset="0"/>
                        </a:rPr>
                        <a:t>Typically </a:t>
                      </a:r>
                      <a:r>
                        <a:rPr lang="en-US" sz="1400" dirty="0">
                          <a:solidFill>
                            <a:srgbClr val="000000"/>
                          </a:solidFill>
                          <a:latin typeface="+mj-lt"/>
                          <a:ea typeface="Times New Roman"/>
                          <a:cs typeface="Shruti" pitchFamily="34" charset="0"/>
                        </a:rPr>
                        <a:t>will benefit from a personal FM system with low gain/power or a sound-field FM system in the classroom, especially in the lower grades. </a:t>
                      </a:r>
                      <a:endParaRPr lang="en-US" sz="2000" dirty="0">
                        <a:latin typeface="+mj-lt"/>
                        <a:ea typeface="Times New Roman"/>
                        <a:cs typeface="Shruti" pitchFamily="34" charset="0"/>
                      </a:endParaRPr>
                    </a:p>
                    <a:p>
                      <a:pPr marL="342900" marR="0" lvl="0" indent="-342900">
                        <a:lnSpc>
                          <a:spcPts val="1205"/>
                        </a:lnSpc>
                        <a:spcBef>
                          <a:spcPts val="0"/>
                        </a:spcBef>
                        <a:spcAft>
                          <a:spcPts val="0"/>
                        </a:spcAft>
                        <a:buFont typeface="Symbol"/>
                        <a:buChar char=""/>
                        <a:tabLst>
                          <a:tab pos="160020" algn="l"/>
                        </a:tabLst>
                      </a:pPr>
                      <a:endParaRPr lang="en-US" sz="1400" dirty="0" smtClean="0">
                        <a:solidFill>
                          <a:srgbClr val="000000"/>
                        </a:solidFill>
                        <a:latin typeface="+mj-lt"/>
                        <a:ea typeface="Times New Roman"/>
                        <a:cs typeface="Shruti" pitchFamily="34" charset="0"/>
                      </a:endParaRPr>
                    </a:p>
                    <a:p>
                      <a:pPr marL="342900" marR="0" lvl="0" indent="-342900">
                        <a:lnSpc>
                          <a:spcPts val="1205"/>
                        </a:lnSpc>
                        <a:spcBef>
                          <a:spcPts val="0"/>
                        </a:spcBef>
                        <a:spcAft>
                          <a:spcPts val="0"/>
                        </a:spcAft>
                        <a:buFont typeface="Symbol"/>
                        <a:buChar char=""/>
                        <a:tabLst>
                          <a:tab pos="160020" algn="l"/>
                        </a:tabLst>
                      </a:pPr>
                      <a:r>
                        <a:rPr lang="en-US" sz="1400" dirty="0" smtClean="0">
                          <a:solidFill>
                            <a:srgbClr val="000000"/>
                          </a:solidFill>
                          <a:latin typeface="+mj-lt"/>
                          <a:ea typeface="Times New Roman"/>
                          <a:cs typeface="Shruti" pitchFamily="34" charset="0"/>
                        </a:rPr>
                        <a:t>Depending </a:t>
                      </a:r>
                      <a:r>
                        <a:rPr lang="en-US" sz="1400" dirty="0">
                          <a:solidFill>
                            <a:srgbClr val="000000"/>
                          </a:solidFill>
                          <a:latin typeface="+mj-lt"/>
                          <a:ea typeface="Times New Roman"/>
                          <a:cs typeface="Shruti" pitchFamily="34" charset="0"/>
                        </a:rPr>
                        <a:t>on the hearing loss, may benefit from a hearing aid in the impaired ear</a:t>
                      </a:r>
                      <a:r>
                        <a:rPr lang="en-US" sz="1400" dirty="0" smtClean="0">
                          <a:solidFill>
                            <a:srgbClr val="000000"/>
                          </a:solidFill>
                          <a:latin typeface="+mj-lt"/>
                          <a:ea typeface="Times New Roman"/>
                          <a:cs typeface="Shruti" pitchFamily="34" charset="0"/>
                        </a:rPr>
                        <a:t>.   </a:t>
                      </a:r>
                      <a:endParaRPr lang="en-US" sz="2000" dirty="0">
                        <a:latin typeface="+mj-lt"/>
                        <a:ea typeface="Times New Roman"/>
                        <a:cs typeface="Shruti" pitchFamily="34" charset="0"/>
                      </a:endParaRPr>
                    </a:p>
                  </a:txBody>
                  <a:tcPr marL="61369" marR="61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Footer Placeholder 4"/>
          <p:cNvSpPr>
            <a:spLocks noGrp="1"/>
          </p:cNvSpPr>
          <p:nvPr>
            <p:ph type="ftr" sz="quarter" idx="12"/>
          </p:nvPr>
        </p:nvSpPr>
        <p:spPr/>
        <p:txBody>
          <a:bodyPr/>
          <a:lstStyle/>
          <a:p>
            <a:pPr>
              <a:defRPr/>
            </a:pPr>
            <a:r>
              <a:rPr lang="en-US"/>
              <a:t>MSHA 2013 Spring Conference </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for more information </a:t>
            </a:r>
            <a:endParaRPr lang="en-US" dirty="0"/>
          </a:p>
        </p:txBody>
      </p:sp>
      <p:sp>
        <p:nvSpPr>
          <p:cNvPr id="84994" name="Content Placeholder 2"/>
          <p:cNvSpPr>
            <a:spLocks noGrp="1"/>
          </p:cNvSpPr>
          <p:nvPr>
            <p:ph sz="quarter" idx="1"/>
          </p:nvPr>
        </p:nvSpPr>
        <p:spPr>
          <a:xfrm>
            <a:off x="457200" y="1600200"/>
            <a:ext cx="7467600" cy="4873625"/>
          </a:xfrm>
        </p:spPr>
        <p:txBody>
          <a:bodyPr/>
          <a:lstStyle/>
          <a:p>
            <a:pPr>
              <a:buFont typeface="Wingdings" pitchFamily="2" charset="2"/>
              <a:buNone/>
            </a:pPr>
            <a:r>
              <a:rPr lang="en-US" smtClean="0">
                <a:hlinkClick r:id="rId2"/>
              </a:rPr>
              <a:t>http://www.hearinglikeme.com/</a:t>
            </a:r>
            <a:r>
              <a:rPr lang="en-US" smtClean="0"/>
              <a:t> </a:t>
            </a:r>
          </a:p>
          <a:p>
            <a:pPr>
              <a:buFont typeface="Wingdings" pitchFamily="2" charset="2"/>
              <a:buNone/>
            </a:pPr>
            <a:endParaRPr lang="en-US" smtClean="0"/>
          </a:p>
          <a:p>
            <a:pPr>
              <a:buFont typeface="Wingdings" pitchFamily="2" charset="2"/>
              <a:buNone/>
            </a:pPr>
            <a:r>
              <a:rPr lang="en-US" smtClean="0">
                <a:hlinkClick r:id="rId3"/>
              </a:rPr>
              <a:t>https://successforkidswithhearingloss.com/</a:t>
            </a:r>
            <a:endParaRPr lang="en-US" smtClean="0"/>
          </a:p>
          <a:p>
            <a:pPr>
              <a:buFont typeface="Wingdings" pitchFamily="2" charset="2"/>
              <a:buNone/>
            </a:pPr>
            <a:endParaRPr lang="en-US" smtClean="0"/>
          </a:p>
          <a:p>
            <a:pPr>
              <a:buFont typeface="Wingdings" pitchFamily="2" charset="2"/>
              <a:buNone/>
            </a:pPr>
            <a:r>
              <a:rPr lang="en-US" smtClean="0">
                <a:hlinkClick r:id="rId4"/>
              </a:rPr>
              <a:t>http://www.brighthubeducation.com/special-ed-inclusion-strategies/42913-hearing-impairment-teaching-strategies-for-an-inclusive-classroom/</a:t>
            </a:r>
            <a:endParaRPr lang="en-US" smtClean="0"/>
          </a:p>
          <a:p>
            <a:pPr>
              <a:buFont typeface="Wingdings" pitchFamily="2" charset="2"/>
              <a:buNone/>
            </a:pPr>
            <a:endParaRPr lang="en-US" smtClean="0"/>
          </a:p>
          <a:p>
            <a:pPr>
              <a:buFont typeface="Wingdings" pitchFamily="2" charset="2"/>
              <a:buNone/>
            </a:pPr>
            <a:r>
              <a:rPr lang="en-US" smtClean="0">
                <a:hlinkClick r:id="rId5"/>
              </a:rPr>
              <a:t>http://www.brighthubeducation.com/special-ed-hearing-impairments/67528-tips-and-strategies-for-teaching-hearing-impaired-students/</a:t>
            </a:r>
            <a:endParaRPr lang="en-US" smtClean="0"/>
          </a:p>
          <a:p>
            <a:pPr>
              <a:buFont typeface="Wingdings" pitchFamily="2" charset="2"/>
              <a:buNone/>
            </a:pPr>
            <a:endParaRPr lang="en-US" smtClean="0"/>
          </a:p>
          <a:p>
            <a:pPr>
              <a:buFont typeface="Wingdings" pitchFamily="2" charset="2"/>
              <a:buNone/>
            </a:pPr>
            <a:endParaRPr lang="en-US" smtClean="0"/>
          </a:p>
        </p:txBody>
      </p:sp>
      <p:sp>
        <p:nvSpPr>
          <p:cNvPr id="5" name="Footer Placeholder 4"/>
          <p:cNvSpPr>
            <a:spLocks noGrp="1"/>
          </p:cNvSpPr>
          <p:nvPr>
            <p:ph type="ftr" sz="quarter" idx="12"/>
          </p:nvPr>
        </p:nvSpPr>
        <p:spPr/>
        <p:txBody>
          <a:bodyPr/>
          <a:lstStyle/>
          <a:p>
            <a:pPr>
              <a:defRPr/>
            </a:pPr>
            <a:r>
              <a:rPr lang="en-US"/>
              <a:t>MSHA 2013 Spring Conference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Early Stats</a:t>
            </a:r>
            <a:br>
              <a:rPr lang="en-US" dirty="0" smtClean="0"/>
            </a:br>
            <a:endParaRPr lang="en-US" dirty="0"/>
          </a:p>
        </p:txBody>
      </p:sp>
      <p:sp>
        <p:nvSpPr>
          <p:cNvPr id="22530" name="Content Placeholder 4"/>
          <p:cNvSpPr>
            <a:spLocks noGrp="1"/>
          </p:cNvSpPr>
          <p:nvPr>
            <p:ph sz="quarter" idx="1"/>
          </p:nvPr>
        </p:nvSpPr>
        <p:spPr>
          <a:xfrm>
            <a:off x="457200" y="1600200"/>
            <a:ext cx="7467600" cy="4873625"/>
          </a:xfrm>
        </p:spPr>
        <p:txBody>
          <a:bodyPr/>
          <a:lstStyle/>
          <a:p>
            <a:pPr>
              <a:buFont typeface="Wingdings" pitchFamily="2" charset="2"/>
              <a:buBlip>
                <a:blip r:embed="rId2"/>
              </a:buBlip>
            </a:pPr>
            <a:r>
              <a:rPr lang="en-US" smtClean="0"/>
              <a:t>American Academy of Otolaryngology –Head and Neck Surgery (AAO-HNS) estimates that 1 in 1000 babies are born profoundly deaf everyday.</a:t>
            </a:r>
          </a:p>
          <a:p>
            <a:pPr>
              <a:buFont typeface="Wingdings" pitchFamily="2" charset="2"/>
              <a:buBlip>
                <a:blip r:embed="rId2"/>
              </a:buBlip>
            </a:pPr>
            <a:r>
              <a:rPr lang="en-US" smtClean="0"/>
              <a:t>Furthermore, 2-3 babies out of 1000 babies are born with partial hearing loss everyday.</a:t>
            </a:r>
          </a:p>
          <a:p>
            <a:pPr>
              <a:buFont typeface="Wingdings" pitchFamily="2" charset="2"/>
              <a:buBlip>
                <a:blip r:embed="rId2"/>
              </a:buBlip>
            </a:pPr>
            <a:r>
              <a:rPr lang="en-US" smtClean="0"/>
              <a:t>This makes hearing loss the #1 birth defect.</a:t>
            </a:r>
          </a:p>
          <a:p>
            <a:pPr>
              <a:buFont typeface="Wingdings" pitchFamily="2" charset="2"/>
              <a:buBlip>
                <a:blip r:embed="rId2"/>
              </a:buBlip>
            </a:pPr>
            <a:r>
              <a:rPr lang="en-US" smtClean="0"/>
              <a:t>Average age of identification is 13 months.</a:t>
            </a:r>
          </a:p>
          <a:p>
            <a:pPr>
              <a:buFont typeface="Wingdings" pitchFamily="2" charset="2"/>
              <a:buBlip>
                <a:blip r:embed="rId2"/>
              </a:buBlip>
            </a:pPr>
            <a:r>
              <a:rPr lang="en-US" smtClean="0"/>
              <a:t>1 in 4 children does not receive a hearing loss diagnosis until 14 months of age.</a:t>
            </a:r>
          </a:p>
          <a:p>
            <a:pPr>
              <a:buFont typeface="Wingdings" pitchFamily="2" charset="2"/>
              <a:buBlip>
                <a:blip r:embed="rId2"/>
              </a:buBlip>
            </a:pPr>
            <a:endParaRPr lang="en-US" smtClean="0"/>
          </a:p>
        </p:txBody>
      </p:sp>
      <p:sp>
        <p:nvSpPr>
          <p:cNvPr id="5" name="Footer Placeholder 4"/>
          <p:cNvSpPr>
            <a:spLocks noGrp="1"/>
          </p:cNvSpPr>
          <p:nvPr>
            <p:ph type="ftr" sz="quarter" idx="12"/>
          </p:nvPr>
        </p:nvSpPr>
        <p:spPr>
          <a:xfrm>
            <a:off x="4572000" y="6492875"/>
            <a:ext cx="3200400" cy="365125"/>
          </a:xfrm>
        </p:spPr>
        <p:txBody>
          <a:bodyPr/>
          <a:lstStyle/>
          <a:p>
            <a:pPr>
              <a:defRPr/>
            </a:pPr>
            <a:r>
              <a:rPr lang="en-US"/>
              <a:t>MSHA 2013 Spring Conference </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0" y="3124200"/>
            <a:ext cx="6172200" cy="1893888"/>
          </a:xfrm>
        </p:spPr>
        <p:txBody>
          <a:bodyPr/>
          <a:lstStyle/>
          <a:p>
            <a:pPr>
              <a:defRPr/>
            </a:pPr>
            <a:r>
              <a:rPr lang="en-US" dirty="0" smtClean="0"/>
              <a:t>Educational Trends and student outcomes</a:t>
            </a:r>
            <a:endParaRPr lang="en-US" dirty="0"/>
          </a:p>
        </p:txBody>
      </p:sp>
      <p:sp>
        <p:nvSpPr>
          <p:cNvPr id="86018" name="Subtitle 4"/>
          <p:cNvSpPr>
            <a:spLocks noGrp="1"/>
          </p:cNvSpPr>
          <p:nvPr>
            <p:ph type="subTitle" idx="1"/>
          </p:nvPr>
        </p:nvSpPr>
        <p:spPr>
          <a:xfrm>
            <a:off x="2286000" y="5003800"/>
            <a:ext cx="6172200" cy="1371600"/>
          </a:xfrm>
        </p:spPr>
        <p:txBody>
          <a:bodyPr/>
          <a:lstStyle/>
          <a:p>
            <a:endParaRPr lang="en-US" smtClean="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Changing Model in DHH Education and Student Outcomes</a:t>
            </a:r>
            <a:endParaRPr lang="en-US" dirty="0"/>
          </a:p>
        </p:txBody>
      </p:sp>
      <p:sp>
        <p:nvSpPr>
          <p:cNvPr id="87042" name="Content Placeholder 2"/>
          <p:cNvSpPr>
            <a:spLocks noGrp="1"/>
          </p:cNvSpPr>
          <p:nvPr>
            <p:ph sz="quarter" idx="1"/>
          </p:nvPr>
        </p:nvSpPr>
        <p:spPr>
          <a:xfrm>
            <a:off x="304800" y="1600200"/>
            <a:ext cx="7467600" cy="4873625"/>
          </a:xfrm>
        </p:spPr>
        <p:txBody>
          <a:bodyPr/>
          <a:lstStyle/>
          <a:p>
            <a:pPr eaLnBrk="1" hangingPunct="1"/>
            <a:r>
              <a:rPr lang="en-US" smtClean="0"/>
              <a:t>Expanded options for full access </a:t>
            </a:r>
          </a:p>
          <a:p>
            <a:pPr lvl="1" eaLnBrk="1" hangingPunct="1"/>
            <a:r>
              <a:rPr lang="en-US" smtClean="0"/>
              <a:t>Karl White-Utah video</a:t>
            </a:r>
          </a:p>
          <a:p>
            <a:pPr lvl="1" eaLnBrk="1" hangingPunct="1"/>
            <a:endParaRPr lang="en-US" smtClean="0"/>
          </a:p>
          <a:p>
            <a:pPr lvl="1"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buFont typeface="Wingdings" pitchFamily="2" charset="2"/>
              <a:buNone/>
            </a:pPr>
            <a:endParaRPr lang="en-US" smtClean="0"/>
          </a:p>
        </p:txBody>
      </p:sp>
      <p:pic>
        <p:nvPicPr>
          <p:cNvPr id="4" name="5yK4Z7n5NsI?version=3&amp;hl=en_US&amp;rel=0"/>
          <p:cNvPicPr>
            <a:picLocks noRot="1" noChangeAspect="1"/>
          </p:cNvPicPr>
          <p:nvPr>
            <a:videoFile r:link="rId1"/>
          </p:nvPr>
        </p:nvPicPr>
        <p:blipFill>
          <a:blip r:embed="rId3" cstate="print"/>
          <a:srcRect/>
          <a:stretch>
            <a:fillRect/>
          </a:stretch>
        </p:blipFill>
        <p:spPr bwMode="auto">
          <a:xfrm>
            <a:off x="2438400" y="3352800"/>
            <a:ext cx="4191000" cy="3143250"/>
          </a:xfrm>
          <a:prstGeom prst="rect">
            <a:avLst/>
          </a:prstGeom>
          <a:noFill/>
          <a:ln w="9525">
            <a:noFill/>
            <a:miter lim="800000"/>
            <a:headEnd/>
            <a:tailEnd/>
          </a:ln>
        </p:spPr>
      </p:pic>
      <p:sp>
        <p:nvSpPr>
          <p:cNvPr id="6" name="Footer Placeholder 5"/>
          <p:cNvSpPr>
            <a:spLocks noGrp="1"/>
          </p:cNvSpPr>
          <p:nvPr>
            <p:ph type="ftr" sz="quarter" idx="12"/>
          </p:nvPr>
        </p:nvSpPr>
        <p:spPr/>
        <p:txBody>
          <a:bodyPr/>
          <a:lstStyle/>
          <a:p>
            <a:pPr>
              <a:defRPr/>
            </a:pPr>
            <a:r>
              <a:rPr lang="en-US"/>
              <a:t>MSHA 2013 Spring Conference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Gallaudet Annual Survey of DHH Children and Youth 1999 vs. 2011</a:t>
            </a:r>
            <a:endParaRPr lang="en-US" dirty="0"/>
          </a:p>
        </p:txBody>
      </p:sp>
      <p:graphicFrame>
        <p:nvGraphicFramePr>
          <p:cNvPr id="4" name="Content Placeholder 3"/>
          <p:cNvGraphicFramePr>
            <a:graphicFrameLocks noGrp="1"/>
          </p:cNvGraphicFramePr>
          <p:nvPr>
            <p:ph sz="quarter" idx="1"/>
          </p:nvPr>
        </p:nvGraphicFramePr>
        <p:xfrm>
          <a:off x="685800" y="1828800"/>
          <a:ext cx="7543800" cy="3810000"/>
        </p:xfrm>
        <a:graphic>
          <a:graphicData uri="http://schemas.openxmlformats.org/drawingml/2006/table">
            <a:tbl>
              <a:tblPr firstRow="1" bandRow="1">
                <a:tableStyleId>{5C22544A-7EE6-4342-B048-85BDC9FD1C3A}</a:tableStyleId>
              </a:tblPr>
              <a:tblGrid>
                <a:gridCol w="2514600"/>
                <a:gridCol w="2514600"/>
                <a:gridCol w="2514600"/>
              </a:tblGrid>
              <a:tr h="665383">
                <a:tc>
                  <a:txBody>
                    <a:bodyPr/>
                    <a:lstStyle/>
                    <a:p>
                      <a:r>
                        <a:rPr lang="en-US" dirty="0" smtClean="0"/>
                        <a:t>Variable</a:t>
                      </a:r>
                      <a:endParaRPr lang="en-US" dirty="0"/>
                    </a:p>
                  </a:txBody>
                  <a:tcPr/>
                </a:tc>
                <a:tc>
                  <a:txBody>
                    <a:bodyPr/>
                    <a:lstStyle/>
                    <a:p>
                      <a:r>
                        <a:rPr lang="en-US" dirty="0" smtClean="0"/>
                        <a:t>1999-2000</a:t>
                      </a:r>
                      <a:endParaRPr lang="en-US" dirty="0"/>
                    </a:p>
                  </a:txBody>
                  <a:tcPr/>
                </a:tc>
                <a:tc>
                  <a:txBody>
                    <a:bodyPr/>
                    <a:lstStyle/>
                    <a:p>
                      <a:r>
                        <a:rPr lang="en-US" dirty="0" smtClean="0"/>
                        <a:t>2009-2010</a:t>
                      </a:r>
                      <a:endParaRPr lang="en-US" dirty="0"/>
                    </a:p>
                  </a:txBody>
                  <a:tcPr/>
                </a:tc>
              </a:tr>
              <a:tr h="1148469">
                <a:tc>
                  <a:txBody>
                    <a:bodyPr/>
                    <a:lstStyle/>
                    <a:p>
                      <a:r>
                        <a:rPr lang="en-US" baseline="0" dirty="0" smtClean="0"/>
                        <a:t>Parents </a:t>
                      </a:r>
                      <a:r>
                        <a:rPr lang="en-US" dirty="0" smtClean="0"/>
                        <a:t> hearing </a:t>
                      </a:r>
                      <a:endParaRPr lang="en-US" dirty="0"/>
                    </a:p>
                  </a:txBody>
                  <a:tcPr/>
                </a:tc>
                <a:tc>
                  <a:txBody>
                    <a:bodyPr/>
                    <a:lstStyle/>
                    <a:p>
                      <a:r>
                        <a:rPr lang="en-US" dirty="0" smtClean="0"/>
                        <a:t>83.9%</a:t>
                      </a:r>
                      <a:endParaRPr lang="en-US" dirty="0"/>
                    </a:p>
                  </a:txBody>
                  <a:tcPr/>
                </a:tc>
                <a:tc>
                  <a:txBody>
                    <a:bodyPr/>
                    <a:lstStyle/>
                    <a:p>
                      <a:r>
                        <a:rPr lang="en-US" dirty="0" smtClean="0"/>
                        <a:t>91.6%</a:t>
                      </a:r>
                      <a:endParaRPr lang="en-US" dirty="0"/>
                    </a:p>
                  </a:txBody>
                  <a:tcPr/>
                </a:tc>
              </a:tr>
              <a:tr h="665383">
                <a:tc>
                  <a:txBody>
                    <a:bodyPr/>
                    <a:lstStyle/>
                    <a:p>
                      <a:r>
                        <a:rPr lang="en-US" dirty="0" smtClean="0"/>
                        <a:t>Cochlear</a:t>
                      </a:r>
                      <a:r>
                        <a:rPr lang="en-US" baseline="0" dirty="0" smtClean="0"/>
                        <a:t> Implant</a:t>
                      </a:r>
                      <a:endParaRPr lang="en-US" dirty="0"/>
                    </a:p>
                  </a:txBody>
                  <a:tcPr/>
                </a:tc>
                <a:tc>
                  <a:txBody>
                    <a:bodyPr/>
                    <a:lstStyle/>
                    <a:p>
                      <a:r>
                        <a:rPr lang="en-US" dirty="0" smtClean="0"/>
                        <a:t>4.47%</a:t>
                      </a:r>
                      <a:endParaRPr lang="en-US" dirty="0"/>
                    </a:p>
                  </a:txBody>
                  <a:tcPr/>
                </a:tc>
                <a:tc>
                  <a:txBody>
                    <a:bodyPr/>
                    <a:lstStyle/>
                    <a:p>
                      <a:r>
                        <a:rPr lang="en-US" dirty="0" smtClean="0"/>
                        <a:t>15%</a:t>
                      </a:r>
                      <a:endParaRPr lang="en-US" dirty="0"/>
                    </a:p>
                  </a:txBody>
                  <a:tcPr/>
                </a:tc>
              </a:tr>
              <a:tr h="665383">
                <a:tc>
                  <a:txBody>
                    <a:bodyPr/>
                    <a:lstStyle/>
                    <a:p>
                      <a:r>
                        <a:rPr lang="en-US" dirty="0" smtClean="0"/>
                        <a:t>2</a:t>
                      </a:r>
                      <a:r>
                        <a:rPr lang="en-US" baseline="30000" dirty="0" smtClean="0"/>
                        <a:t>nd</a:t>
                      </a:r>
                      <a:r>
                        <a:rPr lang="en-US" dirty="0" smtClean="0"/>
                        <a:t> Implant</a:t>
                      </a:r>
                      <a:endParaRPr lang="en-US" dirty="0"/>
                    </a:p>
                  </a:txBody>
                  <a:tcPr/>
                </a:tc>
                <a:tc>
                  <a:txBody>
                    <a:bodyPr/>
                    <a:lstStyle/>
                    <a:p>
                      <a:r>
                        <a:rPr lang="en-US" dirty="0" smtClean="0"/>
                        <a:t>n/a</a:t>
                      </a:r>
                      <a:endParaRPr lang="en-US" dirty="0"/>
                    </a:p>
                  </a:txBody>
                  <a:tcPr/>
                </a:tc>
                <a:tc>
                  <a:txBody>
                    <a:bodyPr/>
                    <a:lstStyle/>
                    <a:p>
                      <a:r>
                        <a:rPr lang="en-US" dirty="0" smtClean="0"/>
                        <a:t>23.6%</a:t>
                      </a:r>
                      <a:endParaRPr lang="en-US" dirty="0"/>
                    </a:p>
                  </a:txBody>
                  <a:tcPr/>
                </a:tc>
              </a:tr>
              <a:tr h="665383">
                <a:tc>
                  <a:txBody>
                    <a:bodyPr/>
                    <a:lstStyle/>
                    <a:p>
                      <a:r>
                        <a:rPr lang="en-US" dirty="0" smtClean="0"/>
                        <a:t>CI still used</a:t>
                      </a:r>
                      <a:endParaRPr lang="en-US" dirty="0"/>
                    </a:p>
                  </a:txBody>
                  <a:tcPr/>
                </a:tc>
                <a:tc>
                  <a:txBody>
                    <a:bodyPr/>
                    <a:lstStyle/>
                    <a:p>
                      <a:endParaRPr lang="en-US" dirty="0"/>
                    </a:p>
                  </a:txBody>
                  <a:tcPr/>
                </a:tc>
                <a:tc>
                  <a:txBody>
                    <a:bodyPr/>
                    <a:lstStyle/>
                    <a:p>
                      <a:r>
                        <a:rPr lang="en-US" dirty="0" smtClean="0"/>
                        <a:t>91.2%</a:t>
                      </a:r>
                      <a:endParaRPr lang="en-US" dirty="0"/>
                    </a:p>
                  </a:txBody>
                  <a:tcPr/>
                </a:tc>
              </a:tr>
            </a:tbl>
          </a:graphicData>
        </a:graphic>
      </p:graphicFrame>
      <p:sp>
        <p:nvSpPr>
          <p:cNvPr id="6" name="Footer Placeholder 5"/>
          <p:cNvSpPr>
            <a:spLocks noGrp="1"/>
          </p:cNvSpPr>
          <p:nvPr>
            <p:ph type="ftr" sz="quarter" idx="12"/>
          </p:nvPr>
        </p:nvSpPr>
        <p:spPr/>
        <p:txBody>
          <a:bodyPr/>
          <a:lstStyle/>
          <a:p>
            <a:pPr>
              <a:defRPr/>
            </a:pPr>
            <a:r>
              <a:rPr lang="en-US"/>
              <a:t>MSHA 2013 Spring Conference </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Gallaudet Annual survey cont…</a:t>
            </a:r>
            <a:endParaRPr lang="en-US" dirty="0"/>
          </a:p>
        </p:txBody>
      </p:sp>
      <p:graphicFrame>
        <p:nvGraphicFramePr>
          <p:cNvPr id="4" name="Content Placeholder 3"/>
          <p:cNvGraphicFramePr>
            <a:graphicFrameLocks noGrp="1"/>
          </p:cNvGraphicFramePr>
          <p:nvPr>
            <p:ph sz="quarter" idx="1"/>
          </p:nvPr>
        </p:nvGraphicFramePr>
        <p:xfrm>
          <a:off x="457200" y="1600200"/>
          <a:ext cx="8001000" cy="3886200"/>
        </p:xfrm>
        <a:graphic>
          <a:graphicData uri="http://schemas.openxmlformats.org/drawingml/2006/table">
            <a:tbl>
              <a:tblPr firstRow="1" bandRow="1">
                <a:tableStyleId>{5C22544A-7EE6-4342-B048-85BDC9FD1C3A}</a:tableStyleId>
              </a:tblPr>
              <a:tblGrid>
                <a:gridCol w="2667000"/>
                <a:gridCol w="2667000"/>
                <a:gridCol w="2667000"/>
              </a:tblGrid>
              <a:tr h="777240">
                <a:tc>
                  <a:txBody>
                    <a:bodyPr/>
                    <a:lstStyle/>
                    <a:p>
                      <a:r>
                        <a:rPr lang="en-US" dirty="0" smtClean="0"/>
                        <a:t>Variable</a:t>
                      </a:r>
                      <a:endParaRPr lang="en-US" dirty="0"/>
                    </a:p>
                  </a:txBody>
                  <a:tcPr/>
                </a:tc>
                <a:tc>
                  <a:txBody>
                    <a:bodyPr/>
                    <a:lstStyle/>
                    <a:p>
                      <a:r>
                        <a:rPr lang="en-US" dirty="0" smtClean="0"/>
                        <a:t>1999-2000</a:t>
                      </a:r>
                      <a:endParaRPr lang="en-US" dirty="0"/>
                    </a:p>
                  </a:txBody>
                  <a:tcPr/>
                </a:tc>
                <a:tc>
                  <a:txBody>
                    <a:bodyPr/>
                    <a:lstStyle/>
                    <a:p>
                      <a:r>
                        <a:rPr lang="en-US" dirty="0" smtClean="0"/>
                        <a:t>2009-2010</a:t>
                      </a:r>
                      <a:endParaRPr lang="en-US" dirty="0"/>
                    </a:p>
                  </a:txBody>
                  <a:tcPr/>
                </a:tc>
              </a:tr>
              <a:tr h="777240">
                <a:tc>
                  <a:txBody>
                    <a:bodyPr/>
                    <a:lstStyle/>
                    <a:p>
                      <a:r>
                        <a:rPr lang="en-US" dirty="0" smtClean="0"/>
                        <a:t>Special</a:t>
                      </a:r>
                      <a:r>
                        <a:rPr lang="en-US" baseline="0" dirty="0" smtClean="0"/>
                        <a:t> or center school</a:t>
                      </a:r>
                      <a:endParaRPr lang="en-US" dirty="0"/>
                    </a:p>
                  </a:txBody>
                  <a:tcPr/>
                </a:tc>
                <a:tc>
                  <a:txBody>
                    <a:bodyPr/>
                    <a:lstStyle/>
                    <a:p>
                      <a:r>
                        <a:rPr lang="en-US" dirty="0" smtClean="0"/>
                        <a:t>28.7%</a:t>
                      </a:r>
                      <a:endParaRPr lang="en-US" dirty="0"/>
                    </a:p>
                  </a:txBody>
                  <a:tcPr/>
                </a:tc>
                <a:tc>
                  <a:txBody>
                    <a:bodyPr/>
                    <a:lstStyle/>
                    <a:p>
                      <a:r>
                        <a:rPr lang="en-US" dirty="0" smtClean="0"/>
                        <a:t>24.3%</a:t>
                      </a:r>
                      <a:endParaRPr lang="en-US" dirty="0"/>
                    </a:p>
                  </a:txBody>
                  <a:tcPr/>
                </a:tc>
              </a:tr>
              <a:tr h="777240">
                <a:tc>
                  <a:txBody>
                    <a:bodyPr/>
                    <a:lstStyle/>
                    <a:p>
                      <a:r>
                        <a:rPr lang="en-US" dirty="0" smtClean="0"/>
                        <a:t>Gen Ed</a:t>
                      </a:r>
                      <a:endParaRPr lang="en-US" dirty="0"/>
                    </a:p>
                  </a:txBody>
                  <a:tcPr/>
                </a:tc>
                <a:tc>
                  <a:txBody>
                    <a:bodyPr/>
                    <a:lstStyle/>
                    <a:p>
                      <a:r>
                        <a:rPr lang="en-US" dirty="0" smtClean="0"/>
                        <a:t>44.8%</a:t>
                      </a:r>
                      <a:endParaRPr lang="en-US" dirty="0"/>
                    </a:p>
                  </a:txBody>
                  <a:tcPr/>
                </a:tc>
                <a:tc>
                  <a:txBody>
                    <a:bodyPr/>
                    <a:lstStyle/>
                    <a:p>
                      <a:r>
                        <a:rPr lang="en-US" dirty="0" smtClean="0"/>
                        <a:t>57.1%</a:t>
                      </a:r>
                      <a:endParaRPr lang="en-US" dirty="0"/>
                    </a:p>
                  </a:txBody>
                  <a:tcPr/>
                </a:tc>
              </a:tr>
              <a:tr h="777240">
                <a:tc>
                  <a:txBody>
                    <a:bodyPr/>
                    <a:lstStyle/>
                    <a:p>
                      <a:r>
                        <a:rPr lang="en-US" dirty="0" smtClean="0"/>
                        <a:t>Self cont. class in school</a:t>
                      </a:r>
                      <a:endParaRPr lang="en-US" dirty="0"/>
                    </a:p>
                  </a:txBody>
                  <a:tcPr/>
                </a:tc>
                <a:tc>
                  <a:txBody>
                    <a:bodyPr/>
                    <a:lstStyle/>
                    <a:p>
                      <a:r>
                        <a:rPr lang="en-US" dirty="0" smtClean="0"/>
                        <a:t>30.4%</a:t>
                      </a:r>
                      <a:endParaRPr lang="en-US" dirty="0"/>
                    </a:p>
                  </a:txBody>
                  <a:tcPr/>
                </a:tc>
                <a:tc>
                  <a:txBody>
                    <a:bodyPr/>
                    <a:lstStyle/>
                    <a:p>
                      <a:r>
                        <a:rPr lang="en-US" dirty="0" smtClean="0"/>
                        <a:t>22.7%</a:t>
                      </a:r>
                      <a:endParaRPr lang="en-US" dirty="0"/>
                    </a:p>
                  </a:txBody>
                  <a:tcPr/>
                </a:tc>
              </a:tr>
              <a:tr h="777240">
                <a:tc>
                  <a:txBody>
                    <a:bodyPr/>
                    <a:lstStyle/>
                    <a:p>
                      <a:r>
                        <a:rPr lang="en-US" dirty="0" smtClean="0"/>
                        <a:t>Resource Room</a:t>
                      </a:r>
                      <a:endParaRPr lang="en-US" dirty="0"/>
                    </a:p>
                  </a:txBody>
                  <a:tcPr/>
                </a:tc>
                <a:tc>
                  <a:txBody>
                    <a:bodyPr/>
                    <a:lstStyle/>
                    <a:p>
                      <a:r>
                        <a:rPr lang="en-US" dirty="0" smtClean="0"/>
                        <a:t>12.6%</a:t>
                      </a:r>
                      <a:endParaRPr lang="en-US" dirty="0"/>
                    </a:p>
                  </a:txBody>
                  <a:tcPr/>
                </a:tc>
                <a:tc>
                  <a:txBody>
                    <a:bodyPr/>
                    <a:lstStyle/>
                    <a:p>
                      <a:r>
                        <a:rPr lang="en-US" dirty="0" smtClean="0"/>
                        <a:t>11.9%</a:t>
                      </a:r>
                      <a:endParaRPr lang="en-US" dirty="0"/>
                    </a:p>
                  </a:txBody>
                  <a:tcPr/>
                </a:tc>
              </a:tr>
            </a:tbl>
          </a:graphicData>
        </a:graphic>
      </p:graphicFrame>
      <p:sp>
        <p:nvSpPr>
          <p:cNvPr id="6" name="Footer Placeholder 5"/>
          <p:cNvSpPr>
            <a:spLocks noGrp="1"/>
          </p:cNvSpPr>
          <p:nvPr>
            <p:ph type="ftr" sz="quarter" idx="12"/>
          </p:nvPr>
        </p:nvSpPr>
        <p:spPr/>
        <p:txBody>
          <a:bodyPr/>
          <a:lstStyle/>
          <a:p>
            <a:pPr>
              <a:defRPr/>
            </a:pPr>
            <a:r>
              <a:rPr lang="en-US"/>
              <a:t>MSHA 2013 Spring Conference </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Gallaudet Annual survey cont…</a:t>
            </a:r>
            <a:endParaRPr lang="en-US" dirty="0"/>
          </a:p>
        </p:txBody>
      </p:sp>
      <p:graphicFrame>
        <p:nvGraphicFramePr>
          <p:cNvPr id="4" name="Content Placeholder 3"/>
          <p:cNvGraphicFramePr>
            <a:graphicFrameLocks noGrp="1"/>
          </p:cNvGraphicFramePr>
          <p:nvPr>
            <p:ph sz="quarter" idx="1"/>
          </p:nvPr>
        </p:nvGraphicFramePr>
        <p:xfrm>
          <a:off x="457200" y="1600200"/>
          <a:ext cx="7772400" cy="4114800"/>
        </p:xfrm>
        <a:graphic>
          <a:graphicData uri="http://schemas.openxmlformats.org/drawingml/2006/table">
            <a:tbl>
              <a:tblPr firstRow="1" bandRow="1">
                <a:tableStyleId>{5C22544A-7EE6-4342-B048-85BDC9FD1C3A}</a:tableStyleId>
              </a:tblPr>
              <a:tblGrid>
                <a:gridCol w="2590800"/>
                <a:gridCol w="2590800"/>
                <a:gridCol w="2590800"/>
              </a:tblGrid>
              <a:tr h="718613">
                <a:tc>
                  <a:txBody>
                    <a:bodyPr/>
                    <a:lstStyle/>
                    <a:p>
                      <a:r>
                        <a:rPr lang="en-US" dirty="0" smtClean="0"/>
                        <a:t>Variable</a:t>
                      </a:r>
                      <a:endParaRPr lang="en-US" dirty="0"/>
                    </a:p>
                  </a:txBody>
                  <a:tcPr/>
                </a:tc>
                <a:tc>
                  <a:txBody>
                    <a:bodyPr/>
                    <a:lstStyle/>
                    <a:p>
                      <a:r>
                        <a:rPr lang="en-US" dirty="0" smtClean="0"/>
                        <a:t>1999-2000</a:t>
                      </a:r>
                      <a:endParaRPr lang="en-US" dirty="0"/>
                    </a:p>
                  </a:txBody>
                  <a:tcPr/>
                </a:tc>
                <a:tc>
                  <a:txBody>
                    <a:bodyPr/>
                    <a:lstStyle/>
                    <a:p>
                      <a:r>
                        <a:rPr lang="en-US" dirty="0" smtClean="0"/>
                        <a:t>2009-2010</a:t>
                      </a:r>
                      <a:endParaRPr lang="en-US" dirty="0"/>
                    </a:p>
                  </a:txBody>
                  <a:tcPr/>
                </a:tc>
              </a:tr>
              <a:tr h="1240346">
                <a:tc>
                  <a:txBody>
                    <a:bodyPr/>
                    <a:lstStyle/>
                    <a:p>
                      <a:r>
                        <a:rPr lang="en-US" dirty="0" smtClean="0"/>
                        <a:t>Sign Language Instruction</a:t>
                      </a:r>
                      <a:endParaRPr lang="en-US" dirty="0"/>
                    </a:p>
                  </a:txBody>
                  <a:tcPr/>
                </a:tc>
                <a:tc>
                  <a:txBody>
                    <a:bodyPr/>
                    <a:lstStyle/>
                    <a:p>
                      <a:r>
                        <a:rPr lang="en-US" dirty="0" smtClean="0"/>
                        <a:t>6.17%</a:t>
                      </a:r>
                      <a:endParaRPr lang="en-US" dirty="0"/>
                    </a:p>
                  </a:txBody>
                  <a:tcPr/>
                </a:tc>
                <a:tc>
                  <a:txBody>
                    <a:bodyPr/>
                    <a:lstStyle/>
                    <a:p>
                      <a:r>
                        <a:rPr lang="en-US" dirty="0" smtClean="0"/>
                        <a:t>27.4%</a:t>
                      </a:r>
                      <a:endParaRPr lang="en-US" dirty="0"/>
                    </a:p>
                  </a:txBody>
                  <a:tcPr/>
                </a:tc>
              </a:tr>
              <a:tr h="718613">
                <a:tc>
                  <a:txBody>
                    <a:bodyPr/>
                    <a:lstStyle/>
                    <a:p>
                      <a:r>
                        <a:rPr lang="en-US" dirty="0" smtClean="0"/>
                        <a:t>Spoken Language</a:t>
                      </a:r>
                      <a:endParaRPr lang="en-US" dirty="0"/>
                    </a:p>
                  </a:txBody>
                  <a:tcPr/>
                </a:tc>
                <a:tc>
                  <a:txBody>
                    <a:bodyPr/>
                    <a:lstStyle/>
                    <a:p>
                      <a:r>
                        <a:rPr lang="en-US" dirty="0" smtClean="0"/>
                        <a:t>44.3%</a:t>
                      </a:r>
                      <a:endParaRPr lang="en-US" dirty="0"/>
                    </a:p>
                  </a:txBody>
                  <a:tcPr/>
                </a:tc>
                <a:tc>
                  <a:txBody>
                    <a:bodyPr/>
                    <a:lstStyle/>
                    <a:p>
                      <a:r>
                        <a:rPr lang="en-US" dirty="0" smtClean="0"/>
                        <a:t>53%</a:t>
                      </a:r>
                      <a:endParaRPr lang="en-US" dirty="0"/>
                    </a:p>
                  </a:txBody>
                  <a:tcPr/>
                </a:tc>
              </a:tr>
              <a:tr h="718613">
                <a:tc>
                  <a:txBody>
                    <a:bodyPr/>
                    <a:lstStyle/>
                    <a:p>
                      <a:r>
                        <a:rPr lang="en-US" dirty="0" smtClean="0"/>
                        <a:t>Sign and Speech</a:t>
                      </a:r>
                      <a:endParaRPr lang="en-US" dirty="0"/>
                    </a:p>
                  </a:txBody>
                  <a:tcPr/>
                </a:tc>
                <a:tc>
                  <a:txBody>
                    <a:bodyPr/>
                    <a:lstStyle/>
                    <a:p>
                      <a:r>
                        <a:rPr lang="en-US" dirty="0" smtClean="0"/>
                        <a:t>48.39%</a:t>
                      </a:r>
                      <a:endParaRPr lang="en-US" dirty="0"/>
                    </a:p>
                  </a:txBody>
                  <a:tcPr/>
                </a:tc>
                <a:tc>
                  <a:txBody>
                    <a:bodyPr/>
                    <a:lstStyle/>
                    <a:p>
                      <a:r>
                        <a:rPr lang="en-US" dirty="0" smtClean="0"/>
                        <a:t>12%</a:t>
                      </a:r>
                      <a:endParaRPr lang="en-US" dirty="0"/>
                    </a:p>
                  </a:txBody>
                  <a:tcPr/>
                </a:tc>
              </a:tr>
              <a:tr h="718613">
                <a:tc>
                  <a:txBody>
                    <a:bodyPr/>
                    <a:lstStyle/>
                    <a:p>
                      <a:r>
                        <a:rPr lang="en-US" dirty="0" smtClean="0"/>
                        <a:t>Spoken with cues</a:t>
                      </a:r>
                      <a:endParaRPr lang="en-US" dirty="0"/>
                    </a:p>
                  </a:txBody>
                  <a:tcPr/>
                </a:tc>
                <a:tc>
                  <a:txBody>
                    <a:bodyPr/>
                    <a:lstStyle/>
                    <a:p>
                      <a:r>
                        <a:rPr lang="en-US" dirty="0" smtClean="0"/>
                        <a:t>.43%</a:t>
                      </a:r>
                      <a:endParaRPr lang="en-US" dirty="0"/>
                    </a:p>
                  </a:txBody>
                  <a:tcPr/>
                </a:tc>
                <a:tc>
                  <a:txBody>
                    <a:bodyPr/>
                    <a:lstStyle/>
                    <a:p>
                      <a:r>
                        <a:rPr lang="en-US" dirty="0" smtClean="0"/>
                        <a:t>5%</a:t>
                      </a:r>
                      <a:endParaRPr lang="en-US" dirty="0"/>
                    </a:p>
                  </a:txBody>
                  <a:tcPr/>
                </a:tc>
              </a:tr>
            </a:tbl>
          </a:graphicData>
        </a:graphic>
      </p:graphicFrame>
      <p:sp>
        <p:nvSpPr>
          <p:cNvPr id="6" name="Footer Placeholder 5"/>
          <p:cNvSpPr>
            <a:spLocks noGrp="1"/>
          </p:cNvSpPr>
          <p:nvPr>
            <p:ph type="ftr" sz="quarter" idx="12"/>
          </p:nvPr>
        </p:nvSpPr>
        <p:spPr/>
        <p:txBody>
          <a:bodyPr/>
          <a:lstStyle/>
          <a:p>
            <a:pPr>
              <a:defRPr/>
            </a:pPr>
            <a:r>
              <a:rPr lang="en-US"/>
              <a:t>MSHA 2013 Spring Conference </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sp>
        <p:nvSpPr>
          <p:cNvPr id="3" name="Content Placeholder 2"/>
          <p:cNvSpPr>
            <a:spLocks noGrp="1"/>
          </p:cNvSpPr>
          <p:nvPr>
            <p:ph sz="quarter" idx="1"/>
          </p:nvPr>
        </p:nvSpPr>
        <p:spPr>
          <a:xfrm>
            <a:off x="457200" y="1600200"/>
            <a:ext cx="7467600" cy="4873625"/>
          </a:xfrm>
        </p:spPr>
        <p:txBody>
          <a:bodyPr/>
          <a:lstStyle/>
          <a:p>
            <a:pPr>
              <a:buFont typeface="Wingdings" pitchFamily="2" charset="2"/>
              <a:buNone/>
              <a:defRPr/>
            </a:pPr>
            <a:r>
              <a:rPr lang="en-US" dirty="0" smtClean="0"/>
              <a:t>Of all services provided to student who are DHH, which is</a:t>
            </a:r>
          </a:p>
          <a:p>
            <a:pPr>
              <a:buFont typeface="Wingdings" pitchFamily="2" charset="2"/>
              <a:buNone/>
              <a:defRPr/>
            </a:pPr>
            <a:r>
              <a:rPr lang="en-US" dirty="0" smtClean="0"/>
              <a:t> most frequently provided?</a:t>
            </a:r>
          </a:p>
          <a:p>
            <a:pPr>
              <a:defRPr/>
            </a:pPr>
            <a:endParaRPr lang="en-US" dirty="0" smtClean="0"/>
          </a:p>
          <a:p>
            <a:pPr marL="457200" indent="-457200">
              <a:buFont typeface="Wingdings" pitchFamily="2" charset="2"/>
              <a:buAutoNum type="arabicPeriod"/>
              <a:defRPr/>
            </a:pPr>
            <a:r>
              <a:rPr lang="en-US" dirty="0" smtClean="0"/>
              <a:t>Itinerant teacher for the DHH</a:t>
            </a:r>
          </a:p>
          <a:p>
            <a:pPr marL="457200" indent="-457200">
              <a:buFont typeface="Wingdings" pitchFamily="2" charset="2"/>
              <a:buAutoNum type="arabicPeriod"/>
              <a:defRPr/>
            </a:pPr>
            <a:endParaRPr lang="en-US" dirty="0" smtClean="0"/>
          </a:p>
          <a:p>
            <a:pPr marL="457200" indent="-457200">
              <a:buFont typeface="Wingdings" pitchFamily="2" charset="2"/>
              <a:buAutoNum type="arabicPeriod"/>
              <a:defRPr/>
            </a:pPr>
            <a:r>
              <a:rPr lang="en-US" dirty="0" smtClean="0"/>
              <a:t>Tutoring</a:t>
            </a:r>
          </a:p>
          <a:p>
            <a:pPr marL="457200" indent="-457200">
              <a:buFont typeface="Wingdings" pitchFamily="2" charset="2"/>
              <a:buAutoNum type="arabicPeriod"/>
              <a:defRPr/>
            </a:pPr>
            <a:endParaRPr lang="en-US" dirty="0" smtClean="0"/>
          </a:p>
          <a:p>
            <a:pPr marL="457200" indent="-457200">
              <a:buFont typeface="Wingdings" pitchFamily="2" charset="2"/>
              <a:buAutoNum type="arabicPeriod"/>
              <a:defRPr/>
            </a:pPr>
            <a:r>
              <a:rPr lang="en-US" dirty="0" smtClean="0"/>
              <a:t>Speech and language </a:t>
            </a:r>
          </a:p>
          <a:p>
            <a:pPr marL="457200" indent="-457200">
              <a:buFont typeface="Wingdings" pitchFamily="2" charset="2"/>
              <a:buAutoNum type="arabicPeriod"/>
              <a:defRPr/>
            </a:pPr>
            <a:endParaRPr lang="en-US" dirty="0" smtClean="0"/>
          </a:p>
          <a:p>
            <a:pPr marL="457200" indent="-457200">
              <a:buFont typeface="Wingdings" pitchFamily="2" charset="2"/>
              <a:buAutoNum type="arabicPeriod"/>
              <a:defRPr/>
            </a:pPr>
            <a:r>
              <a:rPr lang="en-US" dirty="0" smtClean="0"/>
              <a:t>Interpreter </a:t>
            </a:r>
            <a:endParaRPr lang="en-US" dirty="0"/>
          </a:p>
        </p:txBody>
      </p:sp>
      <p:sp>
        <p:nvSpPr>
          <p:cNvPr id="5" name="Footer Placeholder 4"/>
          <p:cNvSpPr>
            <a:spLocks noGrp="1"/>
          </p:cNvSpPr>
          <p:nvPr>
            <p:ph type="ftr" sz="quarter" idx="12"/>
          </p:nvPr>
        </p:nvSpPr>
        <p:spPr/>
        <p:txBody>
          <a:bodyPr/>
          <a:lstStyle/>
          <a:p>
            <a:pPr>
              <a:defRPr/>
            </a:pPr>
            <a:r>
              <a:rPr lang="en-US"/>
              <a:t>MSHA 2013 Spring Conference </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Gallaudet Annual survey cont…</a:t>
            </a:r>
            <a:endParaRPr lang="en-US" dirty="0"/>
          </a:p>
        </p:txBody>
      </p:sp>
      <p:graphicFrame>
        <p:nvGraphicFramePr>
          <p:cNvPr id="4" name="Content Placeholder 3"/>
          <p:cNvGraphicFramePr>
            <a:graphicFrameLocks noGrp="1"/>
          </p:cNvGraphicFramePr>
          <p:nvPr>
            <p:ph sz="quarter" idx="1"/>
          </p:nvPr>
        </p:nvGraphicFramePr>
        <p:xfrm>
          <a:off x="457200" y="1600200"/>
          <a:ext cx="7543800" cy="4648200"/>
        </p:xfrm>
        <a:graphic>
          <a:graphicData uri="http://schemas.openxmlformats.org/drawingml/2006/table">
            <a:tbl>
              <a:tblPr firstRow="1" bandRow="1">
                <a:tableStyleId>{5C22544A-7EE6-4342-B048-85BDC9FD1C3A}</a:tableStyleId>
              </a:tblPr>
              <a:tblGrid>
                <a:gridCol w="2514600"/>
                <a:gridCol w="2514600"/>
                <a:gridCol w="2514600"/>
              </a:tblGrid>
              <a:tr h="581025">
                <a:tc>
                  <a:txBody>
                    <a:bodyPr/>
                    <a:lstStyle/>
                    <a:p>
                      <a:r>
                        <a:rPr lang="en-US" dirty="0" smtClean="0"/>
                        <a:t>Variable</a:t>
                      </a:r>
                      <a:endParaRPr lang="en-US" dirty="0"/>
                    </a:p>
                  </a:txBody>
                  <a:tcPr/>
                </a:tc>
                <a:tc>
                  <a:txBody>
                    <a:bodyPr/>
                    <a:lstStyle/>
                    <a:p>
                      <a:r>
                        <a:rPr lang="en-US" dirty="0" smtClean="0"/>
                        <a:t>1999-2000</a:t>
                      </a:r>
                      <a:endParaRPr lang="en-US" dirty="0"/>
                    </a:p>
                  </a:txBody>
                  <a:tcPr/>
                </a:tc>
                <a:tc>
                  <a:txBody>
                    <a:bodyPr/>
                    <a:lstStyle/>
                    <a:p>
                      <a:r>
                        <a:rPr lang="en-US" dirty="0" smtClean="0"/>
                        <a:t>2009-2010</a:t>
                      </a:r>
                      <a:endParaRPr lang="en-US" dirty="0"/>
                    </a:p>
                  </a:txBody>
                  <a:tcPr/>
                </a:tc>
              </a:tr>
              <a:tr h="581025">
                <a:tc>
                  <a:txBody>
                    <a:bodyPr/>
                    <a:lstStyle/>
                    <a:p>
                      <a:r>
                        <a:rPr lang="en-US" dirty="0" smtClean="0"/>
                        <a:t>Coexisting</a:t>
                      </a:r>
                      <a:r>
                        <a:rPr lang="en-US" baseline="0" dirty="0" smtClean="0"/>
                        <a:t> Conditions</a:t>
                      </a:r>
                      <a:endParaRPr lang="en-US" dirty="0"/>
                    </a:p>
                  </a:txBody>
                  <a:tcPr/>
                </a:tc>
                <a:tc>
                  <a:txBody>
                    <a:bodyPr/>
                    <a:lstStyle/>
                    <a:p>
                      <a:r>
                        <a:rPr lang="en-US" dirty="0" smtClean="0"/>
                        <a:t>41.4%</a:t>
                      </a:r>
                      <a:endParaRPr lang="en-US" dirty="0"/>
                    </a:p>
                  </a:txBody>
                  <a:tcPr/>
                </a:tc>
                <a:tc>
                  <a:txBody>
                    <a:bodyPr/>
                    <a:lstStyle/>
                    <a:p>
                      <a:r>
                        <a:rPr lang="en-US" dirty="0" smtClean="0"/>
                        <a:t>39.9%</a:t>
                      </a:r>
                      <a:endParaRPr lang="en-US" dirty="0"/>
                    </a:p>
                  </a:txBody>
                  <a:tcPr/>
                </a:tc>
              </a:tr>
              <a:tr h="581025">
                <a:tc>
                  <a:txBody>
                    <a:bodyPr/>
                    <a:lstStyle/>
                    <a:p>
                      <a:r>
                        <a:rPr lang="en-US" dirty="0" smtClean="0"/>
                        <a:t>CART,</a:t>
                      </a:r>
                      <a:r>
                        <a:rPr lang="en-US" baseline="0" dirty="0" smtClean="0"/>
                        <a:t> </a:t>
                      </a:r>
                      <a:r>
                        <a:rPr lang="en-US" dirty="0" smtClean="0"/>
                        <a:t>C Print, </a:t>
                      </a:r>
                      <a:r>
                        <a:rPr lang="en-US" dirty="0" err="1" smtClean="0"/>
                        <a:t>Typewell</a:t>
                      </a:r>
                      <a:r>
                        <a:rPr lang="en-US" dirty="0" smtClean="0"/>
                        <a:t> </a:t>
                      </a:r>
                      <a:endParaRPr lang="en-US" dirty="0"/>
                    </a:p>
                  </a:txBody>
                  <a:tcPr/>
                </a:tc>
                <a:tc>
                  <a:txBody>
                    <a:bodyPr/>
                    <a:lstStyle/>
                    <a:p>
                      <a:r>
                        <a:rPr lang="en-US" dirty="0" smtClean="0"/>
                        <a:t>.9%</a:t>
                      </a:r>
                      <a:endParaRPr lang="en-US" dirty="0"/>
                    </a:p>
                  </a:txBody>
                  <a:tcPr/>
                </a:tc>
                <a:tc>
                  <a:txBody>
                    <a:bodyPr/>
                    <a:lstStyle/>
                    <a:p>
                      <a:r>
                        <a:rPr lang="en-US" dirty="0" smtClean="0"/>
                        <a:t>.3%</a:t>
                      </a:r>
                      <a:endParaRPr lang="en-US" dirty="0"/>
                    </a:p>
                  </a:txBody>
                  <a:tcPr/>
                </a:tc>
              </a:tr>
              <a:tr h="581025">
                <a:tc>
                  <a:txBody>
                    <a:bodyPr/>
                    <a:lstStyle/>
                    <a:p>
                      <a:r>
                        <a:rPr lang="en-US" dirty="0" smtClean="0"/>
                        <a:t>Itinerant Teacher</a:t>
                      </a:r>
                      <a:endParaRPr lang="en-US" dirty="0"/>
                    </a:p>
                  </a:txBody>
                  <a:tcPr/>
                </a:tc>
                <a:tc>
                  <a:txBody>
                    <a:bodyPr/>
                    <a:lstStyle/>
                    <a:p>
                      <a:r>
                        <a:rPr lang="en-US" dirty="0" smtClean="0"/>
                        <a:t>34%</a:t>
                      </a:r>
                      <a:endParaRPr lang="en-US" dirty="0"/>
                    </a:p>
                  </a:txBody>
                  <a:tcPr/>
                </a:tc>
                <a:tc>
                  <a:txBody>
                    <a:bodyPr/>
                    <a:lstStyle/>
                    <a:p>
                      <a:r>
                        <a:rPr lang="en-US" dirty="0" smtClean="0"/>
                        <a:t>41.5%</a:t>
                      </a:r>
                      <a:endParaRPr lang="en-US" dirty="0"/>
                    </a:p>
                  </a:txBody>
                  <a:tcPr/>
                </a:tc>
              </a:tr>
              <a:tr h="581025">
                <a:tc>
                  <a:txBody>
                    <a:bodyPr/>
                    <a:lstStyle/>
                    <a:p>
                      <a:r>
                        <a:rPr lang="en-US" dirty="0" smtClean="0"/>
                        <a:t>Interpreter </a:t>
                      </a:r>
                      <a:endParaRPr lang="en-US" dirty="0"/>
                    </a:p>
                  </a:txBody>
                  <a:tcPr/>
                </a:tc>
                <a:tc>
                  <a:txBody>
                    <a:bodyPr/>
                    <a:lstStyle/>
                    <a:p>
                      <a:r>
                        <a:rPr lang="en-US" dirty="0" smtClean="0"/>
                        <a:t>22.1%</a:t>
                      </a:r>
                      <a:endParaRPr lang="en-US" dirty="0"/>
                    </a:p>
                  </a:txBody>
                  <a:tcPr/>
                </a:tc>
                <a:tc>
                  <a:txBody>
                    <a:bodyPr/>
                    <a:lstStyle/>
                    <a:p>
                      <a:r>
                        <a:rPr lang="en-US" dirty="0" smtClean="0"/>
                        <a:t>13.7%</a:t>
                      </a:r>
                      <a:endParaRPr lang="en-US" dirty="0"/>
                    </a:p>
                  </a:txBody>
                  <a:tcPr/>
                </a:tc>
              </a:tr>
              <a:tr h="581025">
                <a:tc>
                  <a:txBody>
                    <a:bodyPr/>
                    <a:lstStyle/>
                    <a:p>
                      <a:r>
                        <a:rPr lang="en-US" dirty="0" smtClean="0"/>
                        <a:t>Speech</a:t>
                      </a:r>
                      <a:r>
                        <a:rPr lang="en-US" baseline="0" dirty="0" smtClean="0"/>
                        <a:t> and Language</a:t>
                      </a:r>
                      <a:endParaRPr lang="en-US" dirty="0"/>
                    </a:p>
                  </a:txBody>
                  <a:tcPr/>
                </a:tc>
                <a:tc>
                  <a:txBody>
                    <a:bodyPr/>
                    <a:lstStyle/>
                    <a:p>
                      <a:r>
                        <a:rPr lang="en-US" dirty="0" smtClean="0"/>
                        <a:t>63.6%</a:t>
                      </a:r>
                      <a:endParaRPr lang="en-US" dirty="0"/>
                    </a:p>
                  </a:txBody>
                  <a:tcPr/>
                </a:tc>
                <a:tc>
                  <a:txBody>
                    <a:bodyPr/>
                    <a:lstStyle/>
                    <a:p>
                      <a:r>
                        <a:rPr lang="en-US" dirty="0" smtClean="0"/>
                        <a:t>58.7%</a:t>
                      </a:r>
                      <a:endParaRPr lang="en-US" dirty="0"/>
                    </a:p>
                  </a:txBody>
                  <a:tcPr/>
                </a:tc>
              </a:tr>
              <a:tr h="581025">
                <a:tc>
                  <a:txBody>
                    <a:bodyPr/>
                    <a:lstStyle/>
                    <a:p>
                      <a:r>
                        <a:rPr lang="en-US" dirty="0" smtClean="0"/>
                        <a:t>Tutoring</a:t>
                      </a:r>
                      <a:endParaRPr lang="en-US" dirty="0"/>
                    </a:p>
                  </a:txBody>
                  <a:tcPr/>
                </a:tc>
                <a:tc>
                  <a:txBody>
                    <a:bodyPr/>
                    <a:lstStyle/>
                    <a:p>
                      <a:r>
                        <a:rPr lang="en-US" dirty="0" smtClean="0"/>
                        <a:t>6.0%</a:t>
                      </a:r>
                      <a:endParaRPr lang="en-US" dirty="0"/>
                    </a:p>
                  </a:txBody>
                  <a:tcPr/>
                </a:tc>
                <a:tc>
                  <a:txBody>
                    <a:bodyPr/>
                    <a:lstStyle/>
                    <a:p>
                      <a:r>
                        <a:rPr lang="en-US" dirty="0" smtClean="0"/>
                        <a:t>8.0%</a:t>
                      </a:r>
                      <a:endParaRPr lang="en-US" dirty="0"/>
                    </a:p>
                  </a:txBody>
                  <a:tcPr/>
                </a:tc>
              </a:tr>
              <a:tr h="581025">
                <a:tc>
                  <a:txBody>
                    <a:bodyPr/>
                    <a:lstStyle/>
                    <a:p>
                      <a:r>
                        <a:rPr lang="en-US" dirty="0" smtClean="0"/>
                        <a:t>Counseling</a:t>
                      </a:r>
                      <a:endParaRPr lang="en-US" dirty="0"/>
                    </a:p>
                  </a:txBody>
                  <a:tcPr/>
                </a:tc>
                <a:tc>
                  <a:txBody>
                    <a:bodyPr/>
                    <a:lstStyle/>
                    <a:p>
                      <a:r>
                        <a:rPr lang="en-US" dirty="0" smtClean="0"/>
                        <a:t>8.3%</a:t>
                      </a:r>
                      <a:endParaRPr lang="en-US" dirty="0"/>
                    </a:p>
                  </a:txBody>
                  <a:tcPr/>
                </a:tc>
                <a:tc>
                  <a:txBody>
                    <a:bodyPr/>
                    <a:lstStyle/>
                    <a:p>
                      <a:r>
                        <a:rPr lang="en-US" dirty="0" smtClean="0"/>
                        <a:t>9.9%</a:t>
                      </a:r>
                      <a:endParaRPr lang="en-US" dirty="0"/>
                    </a:p>
                  </a:txBody>
                  <a:tcPr/>
                </a:tc>
              </a:tr>
            </a:tbl>
          </a:graphicData>
        </a:graphic>
      </p:graphicFrame>
      <p:sp>
        <p:nvSpPr>
          <p:cNvPr id="6" name="Footer Placeholder 5"/>
          <p:cNvSpPr>
            <a:spLocks noGrp="1"/>
          </p:cNvSpPr>
          <p:nvPr>
            <p:ph type="ftr" sz="quarter" idx="12"/>
          </p:nvPr>
        </p:nvSpPr>
        <p:spPr/>
        <p:txBody>
          <a:bodyPr/>
          <a:lstStyle/>
          <a:p>
            <a:pPr>
              <a:defRPr/>
            </a:pPr>
            <a:r>
              <a:rPr lang="en-US"/>
              <a:t>MSHA 2013 Spring Conference </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IDEA and Least Restrictive Environment /Change in educational placement</a:t>
            </a:r>
            <a:endParaRPr lang="en-US" dirty="0"/>
          </a:p>
        </p:txBody>
      </p:sp>
      <p:graphicFrame>
        <p:nvGraphicFramePr>
          <p:cNvPr id="4" name="Content Placeholder 3"/>
          <p:cNvGraphicFramePr>
            <a:graphicFrameLocks noGrp="1"/>
          </p:cNvGraphicFramePr>
          <p:nvPr>
            <p:ph sz="quarter" idx="1"/>
          </p:nvPr>
        </p:nvGraphicFramePr>
        <p:xfrm>
          <a:off x="457200" y="1600200"/>
          <a:ext cx="7620000" cy="4191000"/>
        </p:xfrm>
        <a:graphic>
          <a:graphicData uri="http://schemas.openxmlformats.org/drawingml/2006/table">
            <a:tbl>
              <a:tblPr firstRow="1" bandRow="1">
                <a:tableStyleId>{5C22544A-7EE6-4342-B048-85BDC9FD1C3A}</a:tableStyleId>
              </a:tblPr>
              <a:tblGrid>
                <a:gridCol w="1524000"/>
                <a:gridCol w="1524000"/>
                <a:gridCol w="1524000"/>
                <a:gridCol w="1524000"/>
                <a:gridCol w="1524000"/>
              </a:tblGrid>
              <a:tr h="1075491">
                <a:tc>
                  <a:txBody>
                    <a:bodyPr/>
                    <a:lstStyle/>
                    <a:p>
                      <a:r>
                        <a:rPr lang="en-US" dirty="0" smtClean="0"/>
                        <a:t>year</a:t>
                      </a:r>
                      <a:endParaRPr lang="en-US" dirty="0"/>
                    </a:p>
                  </a:txBody>
                  <a:tcPr/>
                </a:tc>
                <a:tc>
                  <a:txBody>
                    <a:bodyPr/>
                    <a:lstStyle/>
                    <a:p>
                      <a:r>
                        <a:rPr lang="en-US" dirty="0" smtClean="0"/>
                        <a:t>&lt;21%</a:t>
                      </a:r>
                      <a:r>
                        <a:rPr lang="en-US" baseline="0" dirty="0" smtClean="0"/>
                        <a:t> out of Gen Ed</a:t>
                      </a:r>
                      <a:endParaRPr lang="en-US" dirty="0"/>
                    </a:p>
                  </a:txBody>
                  <a:tcPr/>
                </a:tc>
                <a:tc>
                  <a:txBody>
                    <a:bodyPr/>
                    <a:lstStyle/>
                    <a:p>
                      <a:r>
                        <a:rPr lang="en-US" dirty="0" smtClean="0"/>
                        <a:t>21-60% out of Gen Ed</a:t>
                      </a:r>
                      <a:endParaRPr lang="en-US" dirty="0"/>
                    </a:p>
                  </a:txBody>
                  <a:tcPr/>
                </a:tc>
                <a:tc>
                  <a:txBody>
                    <a:bodyPr/>
                    <a:lstStyle/>
                    <a:p>
                      <a:r>
                        <a:rPr lang="en-US" dirty="0" smtClean="0"/>
                        <a:t>&gt;60% out of Gen Ed</a:t>
                      </a:r>
                      <a:endParaRPr lang="en-US" dirty="0"/>
                    </a:p>
                  </a:txBody>
                  <a:tcPr/>
                </a:tc>
                <a:tc>
                  <a:txBody>
                    <a:bodyPr/>
                    <a:lstStyle/>
                    <a:p>
                      <a:r>
                        <a:rPr lang="en-US" dirty="0" smtClean="0"/>
                        <a:t>Separate facility</a:t>
                      </a:r>
                      <a:endParaRPr lang="en-US" dirty="0"/>
                    </a:p>
                  </a:txBody>
                  <a:tcPr/>
                </a:tc>
              </a:tr>
              <a:tr h="623102">
                <a:tc>
                  <a:txBody>
                    <a:bodyPr/>
                    <a:lstStyle/>
                    <a:p>
                      <a:r>
                        <a:rPr lang="en-US" dirty="0" smtClean="0"/>
                        <a:t>1988-89</a:t>
                      </a:r>
                      <a:endParaRPr lang="en-US" dirty="0"/>
                    </a:p>
                  </a:txBody>
                  <a:tcPr/>
                </a:tc>
                <a:tc>
                  <a:txBody>
                    <a:bodyPr/>
                    <a:lstStyle/>
                    <a:p>
                      <a:r>
                        <a:rPr lang="en-US" dirty="0" smtClean="0"/>
                        <a:t>26.9%</a:t>
                      </a:r>
                      <a:endParaRPr lang="en-US" dirty="0"/>
                    </a:p>
                  </a:txBody>
                  <a:tcPr/>
                </a:tc>
                <a:tc>
                  <a:txBody>
                    <a:bodyPr/>
                    <a:lstStyle/>
                    <a:p>
                      <a:r>
                        <a:rPr lang="en-US" dirty="0" smtClean="0"/>
                        <a:t>21%</a:t>
                      </a:r>
                      <a:endParaRPr lang="en-US" dirty="0"/>
                    </a:p>
                  </a:txBody>
                  <a:tcPr/>
                </a:tc>
                <a:tc>
                  <a:txBody>
                    <a:bodyPr/>
                    <a:lstStyle/>
                    <a:p>
                      <a:r>
                        <a:rPr lang="en-US" dirty="0" smtClean="0"/>
                        <a:t>33.6%</a:t>
                      </a:r>
                      <a:endParaRPr lang="en-US" dirty="0"/>
                    </a:p>
                  </a:txBody>
                  <a:tcPr/>
                </a:tc>
                <a:tc>
                  <a:txBody>
                    <a:bodyPr/>
                    <a:lstStyle/>
                    <a:p>
                      <a:r>
                        <a:rPr lang="en-US" dirty="0" smtClean="0"/>
                        <a:t>18.6%</a:t>
                      </a:r>
                      <a:endParaRPr lang="en-US" dirty="0"/>
                    </a:p>
                  </a:txBody>
                  <a:tcPr/>
                </a:tc>
              </a:tr>
              <a:tr h="623102">
                <a:tc>
                  <a:txBody>
                    <a:bodyPr/>
                    <a:lstStyle/>
                    <a:p>
                      <a:r>
                        <a:rPr lang="en-US" dirty="0" smtClean="0"/>
                        <a:t>1992-93</a:t>
                      </a:r>
                      <a:endParaRPr lang="en-US" dirty="0"/>
                    </a:p>
                  </a:txBody>
                  <a:tcPr/>
                </a:tc>
                <a:tc>
                  <a:txBody>
                    <a:bodyPr/>
                    <a:lstStyle/>
                    <a:p>
                      <a:r>
                        <a:rPr lang="en-US" dirty="0" smtClean="0"/>
                        <a:t>29.4%</a:t>
                      </a:r>
                      <a:endParaRPr lang="en-US" dirty="0"/>
                    </a:p>
                  </a:txBody>
                  <a:tcPr/>
                </a:tc>
                <a:tc>
                  <a:txBody>
                    <a:bodyPr/>
                    <a:lstStyle/>
                    <a:p>
                      <a:r>
                        <a:rPr lang="en-US" dirty="0" smtClean="0"/>
                        <a:t>19.7%</a:t>
                      </a:r>
                      <a:endParaRPr lang="en-US" dirty="0"/>
                    </a:p>
                  </a:txBody>
                  <a:tcPr/>
                </a:tc>
                <a:tc>
                  <a:txBody>
                    <a:bodyPr/>
                    <a:lstStyle/>
                    <a:p>
                      <a:r>
                        <a:rPr lang="en-US" dirty="0" smtClean="0"/>
                        <a:t>28.1%</a:t>
                      </a:r>
                      <a:endParaRPr lang="en-US" dirty="0"/>
                    </a:p>
                  </a:txBody>
                  <a:tcPr/>
                </a:tc>
                <a:tc>
                  <a:txBody>
                    <a:bodyPr/>
                    <a:lstStyle/>
                    <a:p>
                      <a:r>
                        <a:rPr lang="en-US" dirty="0" smtClean="0"/>
                        <a:t>22.7%</a:t>
                      </a:r>
                      <a:endParaRPr lang="en-US" dirty="0"/>
                    </a:p>
                  </a:txBody>
                  <a:tcPr/>
                </a:tc>
              </a:tr>
              <a:tr h="623102">
                <a:tc>
                  <a:txBody>
                    <a:bodyPr/>
                    <a:lstStyle/>
                    <a:p>
                      <a:r>
                        <a:rPr lang="en-US" dirty="0" smtClean="0"/>
                        <a:t>2005-06</a:t>
                      </a:r>
                      <a:endParaRPr lang="en-US" dirty="0"/>
                    </a:p>
                  </a:txBody>
                  <a:tcPr/>
                </a:tc>
                <a:tc>
                  <a:txBody>
                    <a:bodyPr/>
                    <a:lstStyle/>
                    <a:p>
                      <a:r>
                        <a:rPr lang="en-US" dirty="0" smtClean="0"/>
                        <a:t>48.3%</a:t>
                      </a:r>
                      <a:endParaRPr lang="en-US" dirty="0"/>
                    </a:p>
                  </a:txBody>
                  <a:tcPr/>
                </a:tc>
                <a:tc>
                  <a:txBody>
                    <a:bodyPr/>
                    <a:lstStyle/>
                    <a:p>
                      <a:r>
                        <a:rPr lang="en-US" dirty="0" smtClean="0"/>
                        <a:t>18.7%</a:t>
                      </a:r>
                      <a:endParaRPr lang="en-US" dirty="0"/>
                    </a:p>
                  </a:txBody>
                  <a:tcPr/>
                </a:tc>
                <a:tc>
                  <a:txBody>
                    <a:bodyPr/>
                    <a:lstStyle/>
                    <a:p>
                      <a:r>
                        <a:rPr lang="en-US" dirty="0" smtClean="0"/>
                        <a:t>19.5%</a:t>
                      </a:r>
                      <a:endParaRPr lang="en-US" dirty="0"/>
                    </a:p>
                  </a:txBody>
                  <a:tcPr/>
                </a:tc>
                <a:tc>
                  <a:txBody>
                    <a:bodyPr/>
                    <a:lstStyle/>
                    <a:p>
                      <a:r>
                        <a:rPr lang="en-US" dirty="0" smtClean="0"/>
                        <a:t>13.4%</a:t>
                      </a:r>
                      <a:endParaRPr lang="en-US" dirty="0"/>
                    </a:p>
                  </a:txBody>
                  <a:tcPr/>
                </a:tc>
              </a:tr>
              <a:tr h="623102">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tr>
              <a:tr h="623102">
                <a:tc>
                  <a:txBody>
                    <a:bodyPr/>
                    <a:lstStyle/>
                    <a:p>
                      <a:r>
                        <a:rPr lang="en-US" dirty="0" smtClean="0"/>
                        <a:t>Michigan</a:t>
                      </a:r>
                      <a:endParaRPr lang="en-US" dirty="0"/>
                    </a:p>
                  </a:txBody>
                  <a:tcPr/>
                </a:tc>
                <a:tc>
                  <a:txBody>
                    <a:bodyPr/>
                    <a:lstStyle/>
                    <a:p>
                      <a:r>
                        <a:rPr lang="en-US" dirty="0" smtClean="0"/>
                        <a:t>53.6%</a:t>
                      </a:r>
                      <a:endParaRPr lang="en-US" dirty="0"/>
                    </a:p>
                  </a:txBody>
                  <a:tcPr/>
                </a:tc>
                <a:tc>
                  <a:txBody>
                    <a:bodyPr/>
                    <a:lstStyle/>
                    <a:p>
                      <a:r>
                        <a:rPr lang="en-US" dirty="0" smtClean="0"/>
                        <a:t>17.9%</a:t>
                      </a:r>
                      <a:endParaRPr lang="en-US" dirty="0"/>
                    </a:p>
                  </a:txBody>
                  <a:tcPr/>
                </a:tc>
                <a:tc>
                  <a:txBody>
                    <a:bodyPr/>
                    <a:lstStyle/>
                    <a:p>
                      <a:r>
                        <a:rPr lang="en-US" dirty="0" smtClean="0"/>
                        <a:t>21.%</a:t>
                      </a:r>
                      <a:endParaRPr lang="en-US" dirty="0"/>
                    </a:p>
                  </a:txBody>
                  <a:tcPr/>
                </a:tc>
                <a:tc>
                  <a:txBody>
                    <a:bodyPr/>
                    <a:lstStyle/>
                    <a:p>
                      <a:r>
                        <a:rPr lang="en-US" dirty="0" smtClean="0"/>
                        <a:t>7.3%</a:t>
                      </a:r>
                      <a:endParaRPr lang="en-US" dirty="0"/>
                    </a:p>
                  </a:txBody>
                  <a:tcPr/>
                </a:tc>
              </a:tr>
            </a:tbl>
          </a:graphicData>
        </a:graphic>
      </p:graphicFrame>
      <p:sp>
        <p:nvSpPr>
          <p:cNvPr id="6" name="Footer Placeholder 5"/>
          <p:cNvSpPr>
            <a:spLocks noGrp="1"/>
          </p:cNvSpPr>
          <p:nvPr>
            <p:ph type="ftr" sz="quarter" idx="12"/>
          </p:nvPr>
        </p:nvSpPr>
        <p:spPr/>
        <p:txBody>
          <a:bodyPr/>
          <a:lstStyle/>
          <a:p>
            <a:pPr>
              <a:defRPr/>
            </a:pPr>
            <a:r>
              <a:rPr lang="en-US"/>
              <a:t>MSHA 2013 Spring Conference </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4209" name="Content Placeholder 3"/>
          <p:cNvGraphicFramePr>
            <a:graphicFrameLocks noGrp="1"/>
          </p:cNvGraphicFramePr>
          <p:nvPr>
            <p:ph sz="quarter" idx="1"/>
          </p:nvPr>
        </p:nvGraphicFramePr>
        <p:xfrm>
          <a:off x="177800" y="1092200"/>
          <a:ext cx="4292600" cy="5816600"/>
        </p:xfrm>
        <a:graphic>
          <a:graphicData uri="http://schemas.openxmlformats.org/presentationml/2006/ole">
            <p:oleObj spid="_x0000_s94209" r:id="rId3" imgW="4291956" imgH="5816088" progId="Excel.Chart.8">
              <p:embed/>
            </p:oleObj>
          </a:graphicData>
        </a:graphic>
      </p:graphicFrame>
      <p:graphicFrame>
        <p:nvGraphicFramePr>
          <p:cNvPr id="94210" name="Object 2"/>
          <p:cNvGraphicFramePr>
            <a:graphicFrameLocks/>
          </p:cNvGraphicFramePr>
          <p:nvPr/>
        </p:nvGraphicFramePr>
        <p:xfrm>
          <a:off x="4521200" y="1244600"/>
          <a:ext cx="4140200" cy="5664200"/>
        </p:xfrm>
        <a:graphic>
          <a:graphicData uri="http://schemas.openxmlformats.org/presentationml/2006/ole">
            <p:oleObj spid="_x0000_s94210" r:id="rId4" imgW="4139543" imgH="5663675" progId="Excel.Chart.8">
              <p:embed/>
            </p:oleObj>
          </a:graphicData>
        </a:graphic>
      </p:graphicFrame>
      <p:sp>
        <p:nvSpPr>
          <p:cNvPr id="94211" name="TextBox 5"/>
          <p:cNvSpPr txBox="1">
            <a:spLocks noChangeArrowheads="1"/>
          </p:cNvSpPr>
          <p:nvPr/>
        </p:nvSpPr>
        <p:spPr bwMode="auto">
          <a:xfrm>
            <a:off x="1143000" y="990600"/>
            <a:ext cx="6781800" cy="1384300"/>
          </a:xfrm>
          <a:prstGeom prst="rect">
            <a:avLst/>
          </a:prstGeom>
          <a:noFill/>
          <a:ln w="9525">
            <a:noFill/>
            <a:miter lim="800000"/>
            <a:headEnd/>
            <a:tailEnd/>
          </a:ln>
        </p:spPr>
        <p:txBody>
          <a:bodyPr>
            <a:spAutoFit/>
          </a:bodyPr>
          <a:lstStyle/>
          <a:p>
            <a:pPr algn="ctr"/>
            <a:r>
              <a:rPr lang="en-US" sz="2800"/>
              <a:t>Lapeer County ISD Service Delivery Comparison: Past (2006) vs. Present (2012)</a:t>
            </a:r>
          </a:p>
        </p:txBody>
      </p:sp>
      <p:sp>
        <p:nvSpPr>
          <p:cNvPr id="8" name="Footer Placeholder 7"/>
          <p:cNvSpPr>
            <a:spLocks noGrp="1"/>
          </p:cNvSpPr>
          <p:nvPr>
            <p:ph type="ftr" sz="quarter" idx="12"/>
          </p:nvPr>
        </p:nvSpPr>
        <p:spPr/>
        <p:txBody>
          <a:bodyPr/>
          <a:lstStyle/>
          <a:p>
            <a:pPr>
              <a:defRPr/>
            </a:pPr>
            <a:r>
              <a:rPr lang="en-US"/>
              <a:t>MSHA 2013 Spring Conference </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Gallaudet Annual Survey 2007-2008</a:t>
            </a:r>
            <a:endParaRPr lang="en-US" dirty="0"/>
          </a:p>
        </p:txBody>
      </p:sp>
      <p:pic>
        <p:nvPicPr>
          <p:cNvPr id="95234" name="Content Placeholder 3" descr="http://gupress.gallaudet.edu/pics/ABRefs_fig1.jpg"/>
          <p:cNvPicPr>
            <a:picLocks noGrp="1"/>
          </p:cNvPicPr>
          <p:nvPr>
            <p:ph sz="quarter" idx="1"/>
          </p:nvPr>
        </p:nvPicPr>
        <p:blipFill>
          <a:blip r:embed="rId2" cstate="print"/>
          <a:srcRect/>
          <a:stretch>
            <a:fillRect/>
          </a:stretch>
        </p:blipFill>
        <p:spPr>
          <a:xfrm>
            <a:off x="1143000" y="2057400"/>
            <a:ext cx="6400800" cy="3429000"/>
          </a:xfrm>
        </p:spPr>
      </p:pic>
      <p:sp>
        <p:nvSpPr>
          <p:cNvPr id="95235" name="TextBox 4"/>
          <p:cNvSpPr txBox="1">
            <a:spLocks noChangeArrowheads="1"/>
          </p:cNvSpPr>
          <p:nvPr/>
        </p:nvSpPr>
        <p:spPr bwMode="auto">
          <a:xfrm>
            <a:off x="304800" y="5410200"/>
            <a:ext cx="8001000" cy="600075"/>
          </a:xfrm>
          <a:prstGeom prst="rect">
            <a:avLst/>
          </a:prstGeom>
          <a:noFill/>
          <a:ln w="9525">
            <a:noFill/>
            <a:miter lim="800000"/>
            <a:headEnd/>
            <a:tailEnd/>
          </a:ln>
        </p:spPr>
        <p:txBody>
          <a:bodyPr>
            <a:spAutoFit/>
          </a:bodyPr>
          <a:lstStyle/>
          <a:p>
            <a:r>
              <a:rPr lang="en-US" sz="1100"/>
              <a:t>Data from </a:t>
            </a:r>
            <a:r>
              <a:rPr lang="en-US" sz="1100" i="1"/>
              <a:t>Deaf Students and Their Schools: The Changing Demographics </a:t>
            </a:r>
            <a:r>
              <a:rPr lang="en-US" sz="1100"/>
              <a:t>by T. Karchmer, M. Allen &amp; S. Brown, 1988, Washington, DC: Gallaudet Research Institute, and </a:t>
            </a:r>
            <a:r>
              <a:rPr lang="en-US" sz="1100" i="1"/>
              <a:t>Regional and National Summary Reportof Data from the 2007-08 Annual Survey of Deaf and Hard of Hearing Children and Youth </a:t>
            </a:r>
            <a:r>
              <a:rPr lang="en-US" sz="1100"/>
              <a:t>by Gallaudet Research Institute, 2008, Washington, DC: Author.</a:t>
            </a:r>
          </a:p>
        </p:txBody>
      </p:sp>
      <p:sp>
        <p:nvSpPr>
          <p:cNvPr id="7" name="Footer Placeholder 6"/>
          <p:cNvSpPr>
            <a:spLocks noGrp="1"/>
          </p:cNvSpPr>
          <p:nvPr>
            <p:ph type="ftr" sz="quarter" idx="12"/>
          </p:nvPr>
        </p:nvSpPr>
        <p:spPr/>
        <p:txBody>
          <a:bodyPr/>
          <a:lstStyle/>
          <a:p>
            <a:pPr>
              <a:defRPr/>
            </a:pPr>
            <a:r>
              <a:rPr lang="en-US"/>
              <a:t>MSHA 2013 Spring Conference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Why do I need to have my baby’s hearing screened so early?</a:t>
            </a:r>
            <a:endParaRPr lang="en-US" dirty="0"/>
          </a:p>
        </p:txBody>
      </p:sp>
      <p:sp>
        <p:nvSpPr>
          <p:cNvPr id="23554" name="Content Placeholder 2"/>
          <p:cNvSpPr>
            <a:spLocks noGrp="1"/>
          </p:cNvSpPr>
          <p:nvPr>
            <p:ph sz="quarter" idx="1"/>
          </p:nvPr>
        </p:nvSpPr>
        <p:spPr>
          <a:xfrm>
            <a:off x="457200" y="1600200"/>
            <a:ext cx="7467600" cy="4873625"/>
          </a:xfrm>
        </p:spPr>
        <p:txBody>
          <a:bodyPr/>
          <a:lstStyle/>
          <a:p>
            <a:pPr>
              <a:buFont typeface="Wingdings" pitchFamily="2" charset="2"/>
              <a:buBlip>
                <a:blip r:embed="rId2"/>
              </a:buBlip>
            </a:pPr>
            <a:endParaRPr lang="en-US" smtClean="0"/>
          </a:p>
          <a:p>
            <a:pPr>
              <a:buFont typeface="Wingdings" pitchFamily="2" charset="2"/>
              <a:buBlip>
                <a:blip r:embed="rId2"/>
              </a:buBlip>
            </a:pPr>
            <a:r>
              <a:rPr lang="en-US" smtClean="0"/>
              <a:t>Children start their auditory memory for developing speech and language in the first six months of life.</a:t>
            </a:r>
          </a:p>
          <a:p>
            <a:pPr>
              <a:buFont typeface="Wingdings" pitchFamily="2" charset="2"/>
              <a:buBlip>
                <a:blip r:embed="rId2"/>
              </a:buBlip>
            </a:pPr>
            <a:r>
              <a:rPr lang="en-US" smtClean="0"/>
              <a:t>The first three years are the most crucial for speech and language development.</a:t>
            </a:r>
          </a:p>
          <a:p>
            <a:pPr>
              <a:buFont typeface="Wingdings" pitchFamily="2" charset="2"/>
              <a:buBlip>
                <a:blip r:embed="rId2"/>
              </a:buBlip>
            </a:pPr>
            <a:r>
              <a:rPr lang="en-US" smtClean="0"/>
              <a:t>The mind is like a sponge.</a:t>
            </a:r>
          </a:p>
          <a:p>
            <a:pPr>
              <a:buFont typeface="Wingdings" pitchFamily="2" charset="2"/>
              <a:buBlip>
                <a:blip r:embed="rId2"/>
              </a:buBlip>
            </a:pPr>
            <a:r>
              <a:rPr lang="en-US" smtClean="0"/>
              <a:t>Those identified earlier have better language.</a:t>
            </a:r>
          </a:p>
          <a:p>
            <a:pPr>
              <a:buFont typeface="Wingdings" pitchFamily="2" charset="2"/>
              <a:buBlip>
                <a:blip r:embed="rId2"/>
              </a:buBlip>
            </a:pPr>
            <a:endParaRPr lang="en-US" smtClean="0"/>
          </a:p>
          <a:p>
            <a:pPr>
              <a:buFont typeface="Wingdings" pitchFamily="2" charset="2"/>
              <a:buBlip>
                <a:blip r:embed="rId2"/>
              </a:buBlip>
            </a:pPr>
            <a:endParaRPr lang="en-US" smtClean="0"/>
          </a:p>
          <a:p>
            <a:pPr>
              <a:buFont typeface="Wingdings" pitchFamily="2" charset="2"/>
              <a:buBlip>
                <a:blip r:embed="rId2"/>
              </a:buBlip>
            </a:pPr>
            <a:endParaRPr lang="en-US" smtClean="0"/>
          </a:p>
        </p:txBody>
      </p:sp>
      <p:sp>
        <p:nvSpPr>
          <p:cNvPr id="5" name="Footer Placeholder 4"/>
          <p:cNvSpPr>
            <a:spLocks noGrp="1"/>
          </p:cNvSpPr>
          <p:nvPr>
            <p:ph type="ftr" sz="quarter" idx="12"/>
          </p:nvPr>
        </p:nvSpPr>
        <p:spPr>
          <a:xfrm>
            <a:off x="4495800" y="6492875"/>
            <a:ext cx="3200400" cy="365125"/>
          </a:xfrm>
        </p:spPr>
        <p:txBody>
          <a:bodyPr/>
          <a:lstStyle/>
          <a:p>
            <a:pPr>
              <a:defRPr/>
            </a:pPr>
            <a:r>
              <a:rPr lang="en-US" dirty="0"/>
              <a:t>MSHA 2013 Spring Conference </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Academic Status of DHH students in Gen Ed. Longitudinal Study  </a:t>
            </a:r>
            <a:r>
              <a:rPr lang="en-US" dirty="0" err="1" smtClean="0"/>
              <a:t>Antia</a:t>
            </a:r>
            <a:r>
              <a:rPr lang="en-US" dirty="0" smtClean="0"/>
              <a:t> 2009</a:t>
            </a:r>
            <a:endParaRPr lang="en-US" dirty="0"/>
          </a:p>
        </p:txBody>
      </p:sp>
      <p:sp>
        <p:nvSpPr>
          <p:cNvPr id="96258" name="Content Placeholder 2"/>
          <p:cNvSpPr>
            <a:spLocks noGrp="1"/>
          </p:cNvSpPr>
          <p:nvPr>
            <p:ph sz="quarter" idx="1"/>
          </p:nvPr>
        </p:nvSpPr>
        <p:spPr>
          <a:xfrm>
            <a:off x="381000" y="1447800"/>
            <a:ext cx="7543800" cy="5105400"/>
          </a:xfrm>
        </p:spPr>
        <p:txBody>
          <a:bodyPr/>
          <a:lstStyle/>
          <a:p>
            <a:r>
              <a:rPr lang="en-US" smtClean="0"/>
              <a:t>N=197</a:t>
            </a:r>
          </a:p>
          <a:p>
            <a:r>
              <a:rPr lang="en-US" smtClean="0"/>
              <a:t>Mild to profound hearing loss</a:t>
            </a:r>
          </a:p>
          <a:p>
            <a:r>
              <a:rPr lang="en-US" smtClean="0"/>
              <a:t>Attended gen ed for 2 or more hours per day</a:t>
            </a:r>
          </a:p>
          <a:p>
            <a:r>
              <a:rPr lang="en-US" smtClean="0"/>
              <a:t>For 5 years analyzed standardized test scores</a:t>
            </a:r>
          </a:p>
          <a:p>
            <a:pPr lvl="1"/>
            <a:r>
              <a:rPr lang="en-US" smtClean="0"/>
              <a:t>Reading</a:t>
            </a:r>
          </a:p>
          <a:p>
            <a:pPr lvl="1"/>
            <a:r>
              <a:rPr lang="en-US" smtClean="0"/>
              <a:t>Language/writing</a:t>
            </a:r>
          </a:p>
          <a:p>
            <a:pPr lvl="1"/>
            <a:r>
              <a:rPr lang="en-US" smtClean="0"/>
              <a:t>Math</a:t>
            </a:r>
          </a:p>
          <a:p>
            <a:pPr lvl="1"/>
            <a:r>
              <a:rPr lang="en-US" smtClean="0"/>
              <a:t>Teacher rating of academic competency</a:t>
            </a:r>
          </a:p>
          <a:p>
            <a:pPr lvl="1">
              <a:buFont typeface="Wingdings 2" pitchFamily="18" charset="2"/>
              <a:buNone/>
            </a:pPr>
            <a:endParaRPr lang="en-US" smtClean="0"/>
          </a:p>
          <a:p>
            <a:r>
              <a:rPr lang="en-US" smtClean="0"/>
              <a:t>Motivated by the steady increase in the number of DHH students attending general education classrooms due to legislation and the growing movement toward inclusion</a:t>
            </a:r>
          </a:p>
          <a:p>
            <a:endParaRPr lang="en-US" smtClean="0"/>
          </a:p>
        </p:txBody>
      </p:sp>
      <p:pic>
        <p:nvPicPr>
          <p:cNvPr id="96259" name="Picture 3" descr="longitudinal.jpg"/>
          <p:cNvPicPr>
            <a:picLocks noChangeAspect="1"/>
          </p:cNvPicPr>
          <p:nvPr/>
        </p:nvPicPr>
        <p:blipFill>
          <a:blip r:embed="rId2" cstate="print"/>
          <a:srcRect/>
          <a:stretch>
            <a:fillRect/>
          </a:stretch>
        </p:blipFill>
        <p:spPr bwMode="auto">
          <a:xfrm>
            <a:off x="5791200" y="3276600"/>
            <a:ext cx="2728913" cy="1685925"/>
          </a:xfrm>
          <a:prstGeom prst="rect">
            <a:avLst/>
          </a:prstGeom>
          <a:noFill/>
          <a:ln w="9525">
            <a:noFill/>
            <a:miter lim="800000"/>
            <a:headEnd/>
            <a:tailEnd/>
          </a:ln>
        </p:spPr>
      </p:pic>
      <p:sp>
        <p:nvSpPr>
          <p:cNvPr id="6" name="Footer Placeholder 5"/>
          <p:cNvSpPr>
            <a:spLocks noGrp="1"/>
          </p:cNvSpPr>
          <p:nvPr>
            <p:ph type="ftr" sz="quarter" idx="12"/>
          </p:nvPr>
        </p:nvSpPr>
        <p:spPr/>
        <p:txBody>
          <a:bodyPr/>
          <a:lstStyle/>
          <a:p>
            <a:pPr>
              <a:defRPr/>
            </a:pPr>
            <a:r>
              <a:rPr lang="en-US"/>
              <a:t>MSHA 2013 Spring Conference </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7391400" cy="808038"/>
          </a:xfrm>
        </p:spPr>
        <p:txBody>
          <a:bodyPr/>
          <a:lstStyle/>
          <a:p>
            <a:pPr>
              <a:defRPr/>
            </a:pPr>
            <a:r>
              <a:rPr lang="en-US" sz="3600" dirty="0" smtClean="0"/>
              <a:t>Results</a:t>
            </a:r>
            <a:endParaRPr lang="en-US" sz="3600" dirty="0"/>
          </a:p>
        </p:txBody>
      </p:sp>
      <p:sp>
        <p:nvSpPr>
          <p:cNvPr id="97282" name="Content Placeholder 2"/>
          <p:cNvSpPr>
            <a:spLocks noGrp="1"/>
          </p:cNvSpPr>
          <p:nvPr>
            <p:ph sz="quarter" idx="1"/>
          </p:nvPr>
        </p:nvSpPr>
        <p:spPr>
          <a:xfrm>
            <a:off x="228600" y="1143000"/>
            <a:ext cx="7315200" cy="5257800"/>
          </a:xfrm>
        </p:spPr>
        <p:txBody>
          <a:bodyPr/>
          <a:lstStyle/>
          <a:p>
            <a:pPr>
              <a:buFont typeface="Wingdings" pitchFamily="2" charset="2"/>
              <a:buNone/>
            </a:pPr>
            <a:r>
              <a:rPr lang="en-US" smtClean="0"/>
              <a:t>Percentage of students scoring average or above</a:t>
            </a:r>
          </a:p>
          <a:p>
            <a:pPr>
              <a:buFont typeface="Wingdings" pitchFamily="2" charset="2"/>
              <a:buNone/>
            </a:pPr>
            <a:r>
              <a:rPr lang="en-US" smtClean="0"/>
              <a:t>average on standardized assessments</a:t>
            </a:r>
          </a:p>
          <a:p>
            <a:pPr>
              <a:buFont typeface="Wingdings" pitchFamily="2" charset="2"/>
              <a:buNone/>
            </a:pPr>
            <a:endParaRPr lang="en-US" smtClean="0"/>
          </a:p>
          <a:p>
            <a:r>
              <a:rPr lang="en-US" smtClean="0"/>
              <a:t>63-79% in math</a:t>
            </a:r>
          </a:p>
          <a:p>
            <a:r>
              <a:rPr lang="en-US" smtClean="0"/>
              <a:t>48-68% in reading</a:t>
            </a:r>
          </a:p>
          <a:p>
            <a:r>
              <a:rPr lang="en-US" smtClean="0"/>
              <a:t>55-76% in language/writing</a:t>
            </a:r>
          </a:p>
          <a:p>
            <a:r>
              <a:rPr lang="en-US" smtClean="0"/>
              <a:t>80% of students averaged at least a year’s progress in a year’s time</a:t>
            </a:r>
          </a:p>
          <a:p>
            <a:r>
              <a:rPr lang="en-US" smtClean="0"/>
              <a:t>70-80% of teachers rated students as average or above average</a:t>
            </a:r>
          </a:p>
          <a:p>
            <a:r>
              <a:rPr lang="en-US" smtClean="0"/>
              <a:t>90% of students made at least average progress</a:t>
            </a:r>
          </a:p>
          <a:p>
            <a:r>
              <a:rPr lang="en-US" smtClean="0"/>
              <a:t>The standardized test scores for the group were, on average half a SD below hearing norms</a:t>
            </a:r>
          </a:p>
        </p:txBody>
      </p:sp>
      <p:sp>
        <p:nvSpPr>
          <p:cNvPr id="5" name="Footer Placeholder 4"/>
          <p:cNvSpPr>
            <a:spLocks noGrp="1"/>
          </p:cNvSpPr>
          <p:nvPr>
            <p:ph type="ftr" sz="quarter" idx="12"/>
          </p:nvPr>
        </p:nvSpPr>
        <p:spPr/>
        <p:txBody>
          <a:bodyPr/>
          <a:lstStyle/>
          <a:p>
            <a:pPr>
              <a:defRPr/>
            </a:pPr>
            <a:r>
              <a:rPr lang="en-US"/>
              <a:t>MSHA 2013 Spring Conference </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Improvement from previous studies</a:t>
            </a:r>
            <a:endParaRPr lang="en-US" dirty="0"/>
          </a:p>
        </p:txBody>
      </p:sp>
      <p:sp>
        <p:nvSpPr>
          <p:cNvPr id="98306" name="Content Placeholder 2"/>
          <p:cNvSpPr>
            <a:spLocks noGrp="1"/>
          </p:cNvSpPr>
          <p:nvPr>
            <p:ph sz="quarter" idx="1"/>
          </p:nvPr>
        </p:nvSpPr>
        <p:spPr>
          <a:xfrm>
            <a:off x="457200" y="1600200"/>
            <a:ext cx="7467600" cy="4873625"/>
          </a:xfrm>
        </p:spPr>
        <p:txBody>
          <a:bodyPr/>
          <a:lstStyle/>
          <a:p>
            <a:r>
              <a:rPr lang="en-US" smtClean="0"/>
              <a:t>“Lag far behind what is expected of their hearing peers at similar ages or grade levels (Allen 1986)</a:t>
            </a:r>
          </a:p>
          <a:p>
            <a:r>
              <a:rPr lang="en-US" smtClean="0"/>
              <a:t>“By high school, about 50% of a national sample of DHH students were performing below basic proficiency levels in reading comprehension and math problem solving (Traxler 2000)</a:t>
            </a:r>
          </a:p>
          <a:p>
            <a:r>
              <a:rPr lang="en-US" smtClean="0"/>
              <a:t>“However,  DHH students who receive their instruction in general education classrooms are reported to have higher academic achievement than those who receive instruction in self contained classrooms (Kluwin &amp; Stinson 1993)  </a:t>
            </a:r>
          </a:p>
        </p:txBody>
      </p:sp>
      <p:sp>
        <p:nvSpPr>
          <p:cNvPr id="5" name="Footer Placeholder 4"/>
          <p:cNvSpPr>
            <a:spLocks noGrp="1"/>
          </p:cNvSpPr>
          <p:nvPr>
            <p:ph type="ftr" sz="quarter" idx="12"/>
          </p:nvPr>
        </p:nvSpPr>
        <p:spPr/>
        <p:txBody>
          <a:bodyPr/>
          <a:lstStyle/>
          <a:p>
            <a:pPr>
              <a:defRPr/>
            </a:pPr>
            <a:r>
              <a:rPr lang="en-US"/>
              <a:t>MSHA 2013 Spring Conference </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err="1" smtClean="0"/>
              <a:t>Wolk</a:t>
            </a:r>
            <a:r>
              <a:rPr lang="en-US" dirty="0" smtClean="0"/>
              <a:t> and Allen 1984,  Blair et al, 1985</a:t>
            </a:r>
            <a:endParaRPr lang="en-US" dirty="0"/>
          </a:p>
        </p:txBody>
      </p:sp>
      <p:sp>
        <p:nvSpPr>
          <p:cNvPr id="99330" name="Content Placeholder 2"/>
          <p:cNvSpPr>
            <a:spLocks noGrp="1"/>
          </p:cNvSpPr>
          <p:nvPr>
            <p:ph sz="quarter" idx="1"/>
          </p:nvPr>
        </p:nvSpPr>
        <p:spPr>
          <a:xfrm>
            <a:off x="457200" y="1600200"/>
            <a:ext cx="7467600" cy="4873625"/>
          </a:xfrm>
        </p:spPr>
        <p:txBody>
          <a:bodyPr/>
          <a:lstStyle/>
          <a:p>
            <a:r>
              <a:rPr lang="en-US" smtClean="0"/>
              <a:t>Stanford achievement test between 1974 and 1979 noted scaled score growth of 3.6 points annually, about 1/3 of a grade equivalent change per year</a:t>
            </a:r>
          </a:p>
          <a:p>
            <a:r>
              <a:rPr lang="en-US" smtClean="0"/>
              <a:t>Pure Tone Average (PTA) less than 50 dB had scores commensurate with hearing peers</a:t>
            </a:r>
          </a:p>
          <a:p>
            <a:r>
              <a:rPr lang="en-US" smtClean="0"/>
              <a:t>PTA greater than 50 dB scored in the low average range for reading and math on standardized assessments.</a:t>
            </a:r>
          </a:p>
          <a:p>
            <a:r>
              <a:rPr lang="en-US" smtClean="0"/>
              <a:t>Reading comprehension is approximately 6 grades below hearing peers by age 15 (Karcher and Mitchell 2003)</a:t>
            </a:r>
          </a:p>
          <a:p>
            <a:endParaRPr lang="en-US" smtClean="0"/>
          </a:p>
          <a:p>
            <a:endParaRPr lang="en-US" smtClean="0"/>
          </a:p>
          <a:p>
            <a:endParaRPr lang="en-US" smtClean="0"/>
          </a:p>
          <a:p>
            <a:endParaRPr lang="en-US" smtClean="0"/>
          </a:p>
        </p:txBody>
      </p:sp>
      <p:sp>
        <p:nvSpPr>
          <p:cNvPr id="5" name="Footer Placeholder 4"/>
          <p:cNvSpPr>
            <a:spLocks noGrp="1"/>
          </p:cNvSpPr>
          <p:nvPr>
            <p:ph type="ftr" sz="quarter" idx="12"/>
          </p:nvPr>
        </p:nvSpPr>
        <p:spPr/>
        <p:txBody>
          <a:bodyPr/>
          <a:lstStyle/>
          <a:p>
            <a:pPr>
              <a:defRPr/>
            </a:pPr>
            <a:r>
              <a:rPr lang="en-US"/>
              <a:t>MSHA 2013 Spring Conference </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Recent Findings-reported by </a:t>
            </a:r>
            <a:r>
              <a:rPr lang="en-US" dirty="0" err="1" smtClean="0"/>
              <a:t>antia</a:t>
            </a:r>
            <a:r>
              <a:rPr lang="en-US" dirty="0" smtClean="0"/>
              <a:t> and team</a:t>
            </a:r>
            <a:endParaRPr lang="en-US" dirty="0"/>
          </a:p>
        </p:txBody>
      </p:sp>
      <p:sp>
        <p:nvSpPr>
          <p:cNvPr id="100354" name="Content Placeholder 2"/>
          <p:cNvSpPr>
            <a:spLocks noGrp="1"/>
          </p:cNvSpPr>
          <p:nvPr>
            <p:ph sz="quarter" idx="1"/>
          </p:nvPr>
        </p:nvSpPr>
        <p:spPr>
          <a:xfrm>
            <a:off x="457200" y="1600200"/>
            <a:ext cx="7467600" cy="4873625"/>
          </a:xfrm>
        </p:spPr>
        <p:txBody>
          <a:bodyPr/>
          <a:lstStyle/>
          <a:p>
            <a:r>
              <a:rPr lang="en-US" smtClean="0"/>
              <a:t>Degree of hearing loss is not strongly associated with academic success (Powers 2003)</a:t>
            </a:r>
          </a:p>
          <a:p>
            <a:endParaRPr lang="en-US" smtClean="0"/>
          </a:p>
          <a:p>
            <a:r>
              <a:rPr lang="en-US" smtClean="0"/>
              <a:t>Students with mild hearing loss may have lower achievement than those </a:t>
            </a:r>
          </a:p>
          <a:p>
            <a:pPr>
              <a:buFont typeface="Wingdings" pitchFamily="2" charset="2"/>
              <a:buNone/>
            </a:pPr>
            <a:r>
              <a:rPr lang="en-US" smtClean="0"/>
              <a:t>	with moderate or severe</a:t>
            </a:r>
          </a:p>
          <a:p>
            <a:pPr>
              <a:buFont typeface="Wingdings" pitchFamily="2" charset="2"/>
              <a:buNone/>
            </a:pPr>
            <a:r>
              <a:rPr lang="en-US" smtClean="0"/>
              <a:t>	 (Most 2004, 2006)</a:t>
            </a:r>
          </a:p>
        </p:txBody>
      </p:sp>
      <p:pic>
        <p:nvPicPr>
          <p:cNvPr id="100355" name="Picture 3" descr="audiogram_piano_graph_04.gif"/>
          <p:cNvPicPr>
            <a:picLocks noChangeAspect="1"/>
          </p:cNvPicPr>
          <p:nvPr/>
        </p:nvPicPr>
        <p:blipFill>
          <a:blip r:embed="rId2" cstate="print"/>
          <a:srcRect/>
          <a:stretch>
            <a:fillRect/>
          </a:stretch>
        </p:blipFill>
        <p:spPr bwMode="auto">
          <a:xfrm>
            <a:off x="4343400" y="3429000"/>
            <a:ext cx="3048000" cy="3048000"/>
          </a:xfrm>
          <a:prstGeom prst="rect">
            <a:avLst/>
          </a:prstGeom>
          <a:noFill/>
          <a:ln w="9525">
            <a:noFill/>
            <a:miter lim="800000"/>
            <a:headEnd/>
            <a:tailEnd/>
          </a:ln>
        </p:spPr>
      </p:pic>
      <p:sp>
        <p:nvSpPr>
          <p:cNvPr id="6" name="Footer Placeholder 5"/>
          <p:cNvSpPr>
            <a:spLocks noGrp="1"/>
          </p:cNvSpPr>
          <p:nvPr>
            <p:ph type="ftr" sz="quarter" idx="12"/>
          </p:nvPr>
        </p:nvSpPr>
        <p:spPr/>
        <p:txBody>
          <a:bodyPr/>
          <a:lstStyle/>
          <a:p>
            <a:pPr>
              <a:defRPr/>
            </a:pPr>
            <a:r>
              <a:rPr lang="en-US"/>
              <a:t>MSHA 2013 Spring Conference </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Social Outcomes- </a:t>
            </a:r>
            <a:r>
              <a:rPr lang="en-US" dirty="0" err="1" smtClean="0"/>
              <a:t>Antia</a:t>
            </a:r>
            <a:r>
              <a:rPr lang="en-US" dirty="0" smtClean="0"/>
              <a:t>, et al. 2011</a:t>
            </a:r>
            <a:endParaRPr lang="en-US" dirty="0"/>
          </a:p>
        </p:txBody>
      </p:sp>
      <p:sp>
        <p:nvSpPr>
          <p:cNvPr id="101378" name="Content Placeholder 2"/>
          <p:cNvSpPr>
            <a:spLocks noGrp="1"/>
          </p:cNvSpPr>
          <p:nvPr>
            <p:ph sz="quarter" idx="1"/>
          </p:nvPr>
        </p:nvSpPr>
        <p:spPr>
          <a:xfrm>
            <a:off x="457200" y="1600200"/>
            <a:ext cx="7467600" cy="4873625"/>
          </a:xfrm>
        </p:spPr>
        <p:txBody>
          <a:bodyPr/>
          <a:lstStyle/>
          <a:p>
            <a:endParaRPr lang="en-US" smtClean="0"/>
          </a:p>
          <a:p>
            <a:r>
              <a:rPr lang="en-US" smtClean="0"/>
              <a:t>Mean ratings from teachers and students are similar to those reported for normative sample</a:t>
            </a:r>
          </a:p>
          <a:p>
            <a:pPr>
              <a:buFont typeface="Wingdings" pitchFamily="2" charset="2"/>
              <a:buNone/>
            </a:pPr>
            <a:endParaRPr lang="en-US" smtClean="0"/>
          </a:p>
          <a:p>
            <a:r>
              <a:rPr lang="en-US" smtClean="0"/>
              <a:t>This remained stable over 5 years</a:t>
            </a:r>
          </a:p>
          <a:p>
            <a:endParaRPr lang="en-US" smtClean="0"/>
          </a:p>
          <a:p>
            <a:r>
              <a:rPr lang="en-US" smtClean="0"/>
              <a:t>“Member of” not “visitors  to” the gen ed. classroom</a:t>
            </a:r>
          </a:p>
        </p:txBody>
      </p:sp>
      <p:sp>
        <p:nvSpPr>
          <p:cNvPr id="5" name="Footer Placeholder 4"/>
          <p:cNvSpPr>
            <a:spLocks noGrp="1"/>
          </p:cNvSpPr>
          <p:nvPr>
            <p:ph type="ftr" sz="quarter" idx="12"/>
          </p:nvPr>
        </p:nvSpPr>
        <p:spPr/>
        <p:txBody>
          <a:bodyPr/>
          <a:lstStyle/>
          <a:p>
            <a:pPr>
              <a:defRPr/>
            </a:pPr>
            <a:r>
              <a:rPr lang="en-US"/>
              <a:t>MSHA 2013 Spring Conference </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Why are student in Gen Ed doing better??</a:t>
            </a:r>
            <a:endParaRPr lang="en-US" dirty="0"/>
          </a:p>
        </p:txBody>
      </p:sp>
      <p:sp>
        <p:nvSpPr>
          <p:cNvPr id="102402" name="Content Placeholder 2"/>
          <p:cNvSpPr>
            <a:spLocks noGrp="1"/>
          </p:cNvSpPr>
          <p:nvPr>
            <p:ph sz="quarter" idx="1"/>
          </p:nvPr>
        </p:nvSpPr>
        <p:spPr>
          <a:xfrm>
            <a:off x="457200" y="1600200"/>
            <a:ext cx="7467600" cy="4873625"/>
          </a:xfrm>
        </p:spPr>
        <p:txBody>
          <a:bodyPr/>
          <a:lstStyle/>
          <a:p>
            <a:r>
              <a:rPr lang="en-US" smtClean="0"/>
              <a:t>“Academic Press”</a:t>
            </a:r>
          </a:p>
          <a:p>
            <a:pPr lvl="1"/>
            <a:r>
              <a:rPr lang="en-US" smtClean="0"/>
              <a:t>Teacher expectations</a:t>
            </a:r>
          </a:p>
          <a:p>
            <a:pPr lvl="1"/>
            <a:r>
              <a:rPr lang="en-US" smtClean="0"/>
              <a:t>School policies</a:t>
            </a:r>
          </a:p>
          <a:p>
            <a:pPr lvl="1"/>
            <a:r>
              <a:rPr lang="en-US" smtClean="0"/>
              <a:t>Academic standards</a:t>
            </a:r>
          </a:p>
          <a:p>
            <a:r>
              <a:rPr lang="en-US" smtClean="0"/>
              <a:t>Increased exposure to general education curriculum</a:t>
            </a:r>
          </a:p>
          <a:p>
            <a:pPr lvl="1"/>
            <a:endParaRPr lang="en-US" smtClean="0"/>
          </a:p>
          <a:p>
            <a:pPr>
              <a:buFont typeface="Wingdings" pitchFamily="2" charset="2"/>
              <a:buNone/>
            </a:pPr>
            <a:r>
              <a:rPr lang="en-US" smtClean="0"/>
              <a:t>OR…</a:t>
            </a:r>
          </a:p>
          <a:p>
            <a:pPr>
              <a:buFont typeface="Wingdings" pitchFamily="2" charset="2"/>
              <a:buNone/>
            </a:pPr>
            <a:endParaRPr lang="en-US" smtClean="0"/>
          </a:p>
          <a:p>
            <a:r>
              <a:rPr lang="en-US" smtClean="0"/>
              <a:t>DHH students who are high achievers are placed and remain in gen ed.</a:t>
            </a:r>
          </a:p>
          <a:p>
            <a:pPr>
              <a:buFont typeface="Wingdings" pitchFamily="2" charset="2"/>
              <a:buNone/>
            </a:pPr>
            <a:endParaRPr lang="en-US" smtClean="0"/>
          </a:p>
        </p:txBody>
      </p:sp>
      <p:sp>
        <p:nvSpPr>
          <p:cNvPr id="5" name="Footer Placeholder 4"/>
          <p:cNvSpPr>
            <a:spLocks noGrp="1"/>
          </p:cNvSpPr>
          <p:nvPr>
            <p:ph type="ftr" sz="quarter" idx="12"/>
          </p:nvPr>
        </p:nvSpPr>
        <p:spPr/>
        <p:txBody>
          <a:bodyPr/>
          <a:lstStyle/>
          <a:p>
            <a:pPr>
              <a:defRPr/>
            </a:pPr>
            <a:r>
              <a:rPr lang="en-US"/>
              <a:t>MSHA 2013 Spring Conference </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Factors associated with academic achievement</a:t>
            </a:r>
            <a:endParaRPr lang="en-US" dirty="0"/>
          </a:p>
        </p:txBody>
      </p:sp>
      <p:sp>
        <p:nvSpPr>
          <p:cNvPr id="103426" name="Content Placeholder 2"/>
          <p:cNvSpPr>
            <a:spLocks noGrp="1"/>
          </p:cNvSpPr>
          <p:nvPr>
            <p:ph sz="quarter" idx="1"/>
          </p:nvPr>
        </p:nvSpPr>
        <p:spPr>
          <a:xfrm>
            <a:off x="457200" y="1600200"/>
            <a:ext cx="7467600" cy="4873625"/>
          </a:xfrm>
        </p:spPr>
        <p:txBody>
          <a:bodyPr/>
          <a:lstStyle/>
          <a:p>
            <a:r>
              <a:rPr lang="en-US" smtClean="0"/>
              <a:t>Participation in classroom communication</a:t>
            </a:r>
          </a:p>
          <a:p>
            <a:r>
              <a:rPr lang="en-US" smtClean="0"/>
              <a:t>Good receptive and expressive communication skills</a:t>
            </a:r>
          </a:p>
          <a:p>
            <a:r>
              <a:rPr lang="en-US" smtClean="0"/>
              <a:t>Use of oral communication</a:t>
            </a:r>
          </a:p>
          <a:p>
            <a:r>
              <a:rPr lang="en-US" smtClean="0"/>
              <a:t>Age of Identification </a:t>
            </a:r>
          </a:p>
          <a:p>
            <a:r>
              <a:rPr lang="en-US" smtClean="0"/>
              <a:t>Age of enrollment in early intervention</a:t>
            </a:r>
          </a:p>
          <a:p>
            <a:r>
              <a:rPr lang="en-US" smtClean="0"/>
              <a:t>Family involvement in education</a:t>
            </a:r>
          </a:p>
          <a:p>
            <a:r>
              <a:rPr lang="en-US" smtClean="0"/>
              <a:t>Knowledge of school program</a:t>
            </a:r>
          </a:p>
          <a:p>
            <a:r>
              <a:rPr lang="en-US" smtClean="0"/>
              <a:t>Ability to help with homework</a:t>
            </a:r>
          </a:p>
          <a:p>
            <a:r>
              <a:rPr lang="en-US" smtClean="0"/>
              <a:t>Expectations and “press” for achievement</a:t>
            </a:r>
          </a:p>
          <a:p>
            <a:pPr>
              <a:buFont typeface="Wingdings" pitchFamily="2" charset="2"/>
              <a:buNone/>
            </a:pPr>
            <a:endParaRPr lang="en-US" smtClean="0"/>
          </a:p>
        </p:txBody>
      </p:sp>
      <p:sp>
        <p:nvSpPr>
          <p:cNvPr id="5" name="Footer Placeholder 4"/>
          <p:cNvSpPr>
            <a:spLocks noGrp="1"/>
          </p:cNvSpPr>
          <p:nvPr>
            <p:ph type="ftr" sz="quarter" idx="12"/>
          </p:nvPr>
        </p:nvSpPr>
        <p:spPr/>
        <p:txBody>
          <a:bodyPr/>
          <a:lstStyle/>
          <a:p>
            <a:pPr>
              <a:defRPr/>
            </a:pPr>
            <a:r>
              <a:rPr lang="en-US"/>
              <a:t>MSHA 2013 Spring Conference </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Reed 2008</a:t>
            </a:r>
            <a:endParaRPr lang="en-US" dirty="0"/>
          </a:p>
        </p:txBody>
      </p:sp>
      <p:sp>
        <p:nvSpPr>
          <p:cNvPr id="104450" name="Content Placeholder 2"/>
          <p:cNvSpPr>
            <a:spLocks noGrp="1"/>
          </p:cNvSpPr>
          <p:nvPr>
            <p:ph sz="quarter" idx="1"/>
          </p:nvPr>
        </p:nvSpPr>
        <p:spPr>
          <a:xfrm>
            <a:off x="457200" y="1600200"/>
            <a:ext cx="7467600" cy="4873625"/>
          </a:xfrm>
        </p:spPr>
        <p:txBody>
          <a:bodyPr/>
          <a:lstStyle/>
          <a:p>
            <a:endParaRPr lang="en-US" smtClean="0"/>
          </a:p>
          <a:p>
            <a:endParaRPr lang="en-US" smtClean="0"/>
          </a:p>
          <a:p>
            <a:endParaRPr lang="en-US" smtClean="0"/>
          </a:p>
          <a:p>
            <a:r>
              <a:rPr lang="en-US" smtClean="0"/>
              <a:t>Successful students has many child, family, and school “facilitators” in place </a:t>
            </a:r>
          </a:p>
          <a:p>
            <a:endParaRPr lang="en-US" smtClean="0"/>
          </a:p>
          <a:p>
            <a:r>
              <a:rPr lang="en-US" smtClean="0"/>
              <a:t>Unsuccessful students had few “facilitators” and many “detractors”</a:t>
            </a:r>
          </a:p>
        </p:txBody>
      </p:sp>
      <p:pic>
        <p:nvPicPr>
          <p:cNvPr id="104451" name="Picture 2" descr="Good And Bad Idea Royalty Free Stock Image - Image: 10669636">
            <a:hlinkClick r:id="rId2"/>
          </p:cNvPr>
          <p:cNvPicPr>
            <a:picLocks noChangeAspect="1" noChangeArrowheads="1"/>
          </p:cNvPicPr>
          <p:nvPr/>
        </p:nvPicPr>
        <p:blipFill>
          <a:blip r:embed="rId3" cstate="print"/>
          <a:srcRect/>
          <a:stretch>
            <a:fillRect/>
          </a:stretch>
        </p:blipFill>
        <p:spPr bwMode="auto">
          <a:xfrm>
            <a:off x="3733800" y="228600"/>
            <a:ext cx="3810000" cy="2457450"/>
          </a:xfrm>
          <a:prstGeom prst="rect">
            <a:avLst/>
          </a:prstGeom>
          <a:noFill/>
          <a:ln w="9525">
            <a:noFill/>
            <a:miter lim="800000"/>
            <a:headEnd/>
            <a:tailEnd/>
          </a:ln>
        </p:spPr>
      </p:pic>
      <p:sp>
        <p:nvSpPr>
          <p:cNvPr id="6" name="Footer Placeholder 5"/>
          <p:cNvSpPr>
            <a:spLocks noGrp="1"/>
          </p:cNvSpPr>
          <p:nvPr>
            <p:ph type="ftr" sz="quarter" idx="12"/>
          </p:nvPr>
        </p:nvSpPr>
        <p:spPr/>
        <p:txBody>
          <a:bodyPr/>
          <a:lstStyle/>
          <a:p>
            <a:pPr>
              <a:defRPr/>
            </a:pPr>
            <a:r>
              <a:rPr lang="en-US"/>
              <a:t>MSHA 2013 Spring Conference </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dirty="0"/>
          </a:p>
        </p:txBody>
      </p:sp>
      <p:sp>
        <p:nvSpPr>
          <p:cNvPr id="3" name="Content Placeholder 2"/>
          <p:cNvSpPr>
            <a:spLocks noGrp="1"/>
          </p:cNvSpPr>
          <p:nvPr>
            <p:ph sz="quarter" idx="1"/>
          </p:nvPr>
        </p:nvSpPr>
        <p:spPr>
          <a:xfrm>
            <a:off x="457200" y="1600200"/>
            <a:ext cx="7467600" cy="4873625"/>
          </a:xfrm>
        </p:spPr>
        <p:txBody>
          <a:bodyPr/>
          <a:lstStyle/>
          <a:p>
            <a:pPr>
              <a:defRPr/>
            </a:pPr>
            <a:r>
              <a:rPr lang="en-US" dirty="0" smtClean="0"/>
              <a:t>DHH students in General Education are performing…</a:t>
            </a:r>
          </a:p>
          <a:p>
            <a:pPr>
              <a:defRPr/>
            </a:pPr>
            <a:endParaRPr lang="en-US" dirty="0" smtClean="0"/>
          </a:p>
          <a:p>
            <a:pPr marL="457200" indent="-457200">
              <a:buFont typeface="Wingdings" pitchFamily="2" charset="2"/>
              <a:buAutoNum type="arabicPeriod"/>
              <a:defRPr/>
            </a:pPr>
            <a:r>
              <a:rPr lang="en-US" dirty="0" smtClean="0"/>
              <a:t>Commensurate with hearing peers on standardized    testing</a:t>
            </a:r>
          </a:p>
          <a:p>
            <a:pPr marL="457200" indent="-457200">
              <a:buFont typeface="Wingdings" pitchFamily="2" charset="2"/>
              <a:buAutoNum type="arabicPeriod"/>
              <a:defRPr/>
            </a:pPr>
            <a:endParaRPr lang="en-US" dirty="0" smtClean="0"/>
          </a:p>
          <a:p>
            <a:pPr marL="457200" indent="-457200">
              <a:buFont typeface="Wingdings" pitchFamily="2" charset="2"/>
              <a:buAutoNum type="arabicPeriod"/>
              <a:defRPr/>
            </a:pPr>
            <a:r>
              <a:rPr lang="en-US" dirty="0" smtClean="0"/>
              <a:t>½ standard deviation below hearing peers</a:t>
            </a:r>
          </a:p>
          <a:p>
            <a:pPr marL="457200" indent="-457200">
              <a:buFont typeface="Wingdings" pitchFamily="2" charset="2"/>
              <a:buAutoNum type="arabicPeriod"/>
              <a:defRPr/>
            </a:pPr>
            <a:endParaRPr lang="en-US" dirty="0" smtClean="0"/>
          </a:p>
          <a:p>
            <a:pPr marL="457200" indent="-457200">
              <a:buFont typeface="Wingdings" pitchFamily="2" charset="2"/>
              <a:buAutoNum type="arabicPeriod"/>
              <a:defRPr/>
            </a:pPr>
            <a:r>
              <a:rPr lang="en-US" dirty="0" smtClean="0"/>
              <a:t>1 standard deviation below hearing peers</a:t>
            </a:r>
          </a:p>
          <a:p>
            <a:pPr marL="457200" indent="-457200">
              <a:buFont typeface="Wingdings" pitchFamily="2" charset="2"/>
              <a:buAutoNum type="arabicPeriod"/>
              <a:defRPr/>
            </a:pPr>
            <a:endParaRPr lang="en-US" dirty="0" smtClean="0"/>
          </a:p>
          <a:p>
            <a:pPr marL="457200" indent="-457200">
              <a:buFont typeface="Wingdings" pitchFamily="2" charset="2"/>
              <a:buAutoNum type="arabicPeriod"/>
              <a:defRPr/>
            </a:pPr>
            <a:r>
              <a:rPr lang="en-US" dirty="0" smtClean="0"/>
              <a:t>3 standard deviations below hearing peers</a:t>
            </a:r>
          </a:p>
          <a:p>
            <a:pPr marL="457200" indent="-457200">
              <a:buFont typeface="Wingdings" pitchFamily="2" charset="2"/>
              <a:buAutoNum type="arabicPeriod"/>
              <a:defRPr/>
            </a:pPr>
            <a:endParaRPr lang="en-US" dirty="0" smtClean="0"/>
          </a:p>
        </p:txBody>
      </p:sp>
      <p:sp>
        <p:nvSpPr>
          <p:cNvPr id="5" name="Footer Placeholder 4"/>
          <p:cNvSpPr>
            <a:spLocks noGrp="1"/>
          </p:cNvSpPr>
          <p:nvPr>
            <p:ph type="ftr" sz="quarter" idx="12"/>
          </p:nvPr>
        </p:nvSpPr>
        <p:spPr/>
        <p:txBody>
          <a:bodyPr/>
          <a:lstStyle/>
          <a:p>
            <a:pPr>
              <a:defRPr/>
            </a:pPr>
            <a:r>
              <a:rPr lang="en-US"/>
              <a:t>MSHA 2013 Spring Conference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571500" indent="-571500">
              <a:buFontTx/>
              <a:buBlip>
                <a:blip r:embed="rId2"/>
              </a:buBlip>
              <a:defRPr/>
            </a:pPr>
            <a:r>
              <a:rPr lang="en-US" dirty="0" smtClean="0"/>
              <a:t/>
            </a:r>
            <a:br>
              <a:rPr lang="en-US" dirty="0" smtClean="0"/>
            </a:br>
            <a:r>
              <a:rPr lang="en-US" dirty="0"/>
              <a:t/>
            </a:r>
            <a:br>
              <a:rPr lang="en-US" dirty="0"/>
            </a:br>
            <a:r>
              <a:rPr lang="en-US" dirty="0" smtClean="0"/>
              <a:t>How is screening done?</a:t>
            </a:r>
            <a:br>
              <a:rPr lang="en-US" dirty="0" smtClean="0"/>
            </a:br>
            <a:r>
              <a:rPr lang="en-US" dirty="0"/>
              <a:t/>
            </a:r>
            <a:br>
              <a:rPr lang="en-US" dirty="0"/>
            </a:br>
            <a:endParaRPr lang="en-US" dirty="0"/>
          </a:p>
        </p:txBody>
      </p:sp>
      <p:sp>
        <p:nvSpPr>
          <p:cNvPr id="24578" name="Content Placeholder 2"/>
          <p:cNvSpPr>
            <a:spLocks noGrp="1"/>
          </p:cNvSpPr>
          <p:nvPr>
            <p:ph sz="quarter" idx="1"/>
          </p:nvPr>
        </p:nvSpPr>
        <p:spPr>
          <a:xfrm>
            <a:off x="457200" y="1600200"/>
            <a:ext cx="7467600" cy="4873625"/>
          </a:xfrm>
        </p:spPr>
        <p:txBody>
          <a:bodyPr/>
          <a:lstStyle/>
          <a:p>
            <a:pPr>
              <a:buFont typeface="Wingdings" pitchFamily="2" charset="2"/>
              <a:buBlip>
                <a:blip r:embed="rId2"/>
              </a:buBlip>
            </a:pPr>
            <a:r>
              <a:rPr lang="en-US" smtClean="0"/>
              <a:t>85% of all newborns in the U. S. are screened.</a:t>
            </a:r>
          </a:p>
          <a:p>
            <a:pPr>
              <a:buFont typeface="Wingdings" pitchFamily="2" charset="2"/>
              <a:buBlip>
                <a:blip r:embed="rId2"/>
              </a:buBlip>
            </a:pPr>
            <a:r>
              <a:rPr lang="en-US" smtClean="0"/>
              <a:t>Testing has to be done at an approved facility.</a:t>
            </a:r>
          </a:p>
          <a:p>
            <a:pPr>
              <a:buFont typeface="Wingdings" pitchFamily="2" charset="2"/>
              <a:buBlip>
                <a:blip r:embed="rId2"/>
              </a:buBlip>
            </a:pPr>
            <a:r>
              <a:rPr lang="en-US" smtClean="0"/>
              <a:t>Many factors weigh into the first and/or repeat tests.</a:t>
            </a:r>
          </a:p>
          <a:p>
            <a:pPr>
              <a:buFont typeface="Wingdings" pitchFamily="2" charset="2"/>
              <a:buBlip>
                <a:blip r:embed="rId2"/>
              </a:buBlip>
            </a:pPr>
            <a:r>
              <a:rPr lang="en-US" smtClean="0"/>
              <a:t>The earlier the better!!!</a:t>
            </a:r>
          </a:p>
          <a:p>
            <a:pPr>
              <a:buFont typeface="Wingdings" pitchFamily="2" charset="2"/>
              <a:buBlip>
                <a:blip r:embed="rId2"/>
              </a:buBlip>
            </a:pPr>
            <a:r>
              <a:rPr lang="en-US" smtClean="0"/>
              <a:t>The sooner identified, the sooner intervention can begin!</a:t>
            </a:r>
          </a:p>
          <a:p>
            <a:pPr>
              <a:buFont typeface="Wingdings" pitchFamily="2" charset="2"/>
              <a:buBlip>
                <a:blip r:embed="rId2"/>
              </a:buBlip>
            </a:pPr>
            <a:endParaRPr lang="en-US" smtClean="0"/>
          </a:p>
        </p:txBody>
      </p:sp>
      <p:pic>
        <p:nvPicPr>
          <p:cNvPr id="24579" name="Picture 2"/>
          <p:cNvPicPr>
            <a:picLocks noChangeAspect="1" noChangeArrowheads="1"/>
          </p:cNvPicPr>
          <p:nvPr/>
        </p:nvPicPr>
        <p:blipFill>
          <a:blip r:embed="rId3" cstate="print"/>
          <a:srcRect/>
          <a:stretch>
            <a:fillRect/>
          </a:stretch>
        </p:blipFill>
        <p:spPr bwMode="auto">
          <a:xfrm>
            <a:off x="4191000" y="4648200"/>
            <a:ext cx="2438400" cy="1627188"/>
          </a:xfrm>
          <a:prstGeom prst="rect">
            <a:avLst/>
          </a:prstGeom>
          <a:noFill/>
          <a:ln w="9525">
            <a:noFill/>
            <a:miter lim="800000"/>
            <a:headEnd/>
            <a:tailEnd/>
          </a:ln>
        </p:spPr>
      </p:pic>
      <p:sp>
        <p:nvSpPr>
          <p:cNvPr id="6" name="Footer Placeholder 5"/>
          <p:cNvSpPr>
            <a:spLocks noGrp="1"/>
          </p:cNvSpPr>
          <p:nvPr>
            <p:ph type="ftr" sz="quarter" idx="12"/>
          </p:nvPr>
        </p:nvSpPr>
        <p:spPr>
          <a:xfrm>
            <a:off x="4876800" y="6492875"/>
            <a:ext cx="3200400" cy="365125"/>
          </a:xfrm>
        </p:spPr>
        <p:txBody>
          <a:bodyPr/>
          <a:lstStyle/>
          <a:p>
            <a:pPr>
              <a:defRPr/>
            </a:pPr>
            <a:r>
              <a:rPr lang="en-US" dirty="0"/>
              <a:t>MSHA 2013 Spring Conference </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dirty="0"/>
          </a:p>
        </p:txBody>
      </p:sp>
      <p:sp>
        <p:nvSpPr>
          <p:cNvPr id="3" name="Content Placeholder 2"/>
          <p:cNvSpPr>
            <a:spLocks noGrp="1"/>
          </p:cNvSpPr>
          <p:nvPr>
            <p:ph sz="quarter" idx="1"/>
          </p:nvPr>
        </p:nvSpPr>
        <p:spPr>
          <a:xfrm>
            <a:off x="457200" y="1600200"/>
            <a:ext cx="7467600" cy="4873625"/>
          </a:xfrm>
        </p:spPr>
        <p:txBody>
          <a:bodyPr/>
          <a:lstStyle/>
          <a:p>
            <a:pPr>
              <a:buFont typeface="Wingdings" pitchFamily="2" charset="2"/>
              <a:buNone/>
              <a:defRPr/>
            </a:pPr>
            <a:r>
              <a:rPr lang="en-US" dirty="0" smtClean="0"/>
              <a:t>Academic success is directly related to degree of hearing loss.</a:t>
            </a:r>
          </a:p>
          <a:p>
            <a:pPr>
              <a:defRPr/>
            </a:pPr>
            <a:endParaRPr lang="en-US" dirty="0" smtClean="0"/>
          </a:p>
          <a:p>
            <a:pPr marL="457200" indent="-457200">
              <a:buFont typeface="Wingdings" pitchFamily="2" charset="2"/>
              <a:buAutoNum type="arabicPeriod"/>
              <a:defRPr/>
            </a:pPr>
            <a:r>
              <a:rPr lang="en-US" dirty="0" smtClean="0"/>
              <a:t>True</a:t>
            </a:r>
          </a:p>
          <a:p>
            <a:pPr marL="457200" indent="-457200">
              <a:buFont typeface="Wingdings" pitchFamily="2" charset="2"/>
              <a:buAutoNum type="arabicPeriod"/>
              <a:defRPr/>
            </a:pPr>
            <a:endParaRPr lang="en-US" dirty="0" smtClean="0"/>
          </a:p>
          <a:p>
            <a:pPr marL="457200" indent="-457200">
              <a:buFont typeface="Wingdings" pitchFamily="2" charset="2"/>
              <a:buAutoNum type="arabicPeriod"/>
              <a:defRPr/>
            </a:pPr>
            <a:r>
              <a:rPr lang="en-US" dirty="0" smtClean="0"/>
              <a:t>False</a:t>
            </a:r>
          </a:p>
        </p:txBody>
      </p:sp>
      <p:sp>
        <p:nvSpPr>
          <p:cNvPr id="5" name="Footer Placeholder 4"/>
          <p:cNvSpPr>
            <a:spLocks noGrp="1"/>
          </p:cNvSpPr>
          <p:nvPr>
            <p:ph type="ftr" sz="quarter" idx="12"/>
          </p:nvPr>
        </p:nvSpPr>
        <p:spPr/>
        <p:txBody>
          <a:bodyPr/>
          <a:lstStyle/>
          <a:p>
            <a:pPr>
              <a:defRPr/>
            </a:pPr>
            <a:r>
              <a:rPr lang="en-US"/>
              <a:t>MSHA 2013 Spring Conference </a:t>
            </a: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543800" cy="1295400"/>
          </a:xfrm>
        </p:spPr>
        <p:txBody>
          <a:bodyPr>
            <a:normAutofit fontScale="90000"/>
          </a:bodyPr>
          <a:lstStyle/>
          <a:p>
            <a:pPr>
              <a:defRPr/>
            </a:pPr>
            <a:r>
              <a:rPr lang="en-US" sz="3100" dirty="0" smtClean="0"/>
              <a:t/>
            </a:r>
            <a:br>
              <a:rPr lang="en-US" sz="3100" dirty="0" smtClean="0"/>
            </a:br>
            <a:r>
              <a:rPr lang="en-US" sz="3100" dirty="0" smtClean="0"/>
              <a:t/>
            </a:r>
            <a:br>
              <a:rPr lang="en-US" sz="3100" dirty="0" smtClean="0"/>
            </a:br>
            <a:r>
              <a:rPr lang="en-US" sz="3100" dirty="0" smtClean="0"/>
              <a:t/>
            </a:r>
            <a:br>
              <a:rPr lang="en-US" sz="3100" dirty="0" smtClean="0"/>
            </a:br>
            <a:r>
              <a:rPr lang="en-US" sz="3100" dirty="0" smtClean="0"/>
              <a:t/>
            </a:r>
            <a:br>
              <a:rPr lang="en-US" sz="3100" dirty="0" smtClean="0"/>
            </a:br>
            <a:r>
              <a:rPr lang="en-US" sz="3100" dirty="0" smtClean="0"/>
              <a:t/>
            </a:r>
            <a:br>
              <a:rPr lang="en-US" sz="3100" dirty="0" smtClean="0"/>
            </a:br>
            <a:r>
              <a:rPr lang="en-US" sz="3100" dirty="0" smtClean="0"/>
              <a:t/>
            </a:r>
            <a:br>
              <a:rPr lang="en-US" sz="3100" dirty="0" smtClean="0"/>
            </a:br>
            <a:r>
              <a:rPr lang="en-US" sz="3100" dirty="0" smtClean="0"/>
              <a:t/>
            </a:r>
            <a:br>
              <a:rPr lang="en-US" sz="3100" dirty="0" smtClean="0"/>
            </a:br>
            <a:r>
              <a:rPr lang="en-US" sz="3100" dirty="0" smtClean="0"/>
              <a:t/>
            </a:r>
            <a:br>
              <a:rPr lang="en-US" sz="3100" dirty="0" smtClean="0"/>
            </a:br>
            <a:r>
              <a:rPr lang="en-US" sz="3100" dirty="0" smtClean="0"/>
              <a:t/>
            </a:r>
            <a:br>
              <a:rPr lang="en-US" sz="3100" dirty="0" smtClean="0"/>
            </a:br>
            <a:r>
              <a:rPr lang="en-US" sz="3100" dirty="0" smtClean="0"/>
              <a:t/>
            </a:r>
            <a:br>
              <a:rPr lang="en-US" sz="3100" dirty="0" smtClean="0"/>
            </a:br>
            <a:r>
              <a:rPr lang="en-US" sz="3100" dirty="0" smtClean="0"/>
              <a:t/>
            </a:r>
            <a:br>
              <a:rPr lang="en-US" sz="3100" dirty="0" smtClean="0"/>
            </a:br>
            <a:r>
              <a:rPr lang="en-US" sz="3100" dirty="0" smtClean="0"/>
              <a:t>Good News, not so good news</a:t>
            </a:r>
            <a:br>
              <a:rPr lang="en-US" sz="3100" dirty="0" smtClean="0"/>
            </a:br>
            <a:r>
              <a:rPr lang="en-US" sz="3100" dirty="0" smtClean="0"/>
              <a:t> </a:t>
            </a:r>
            <a:r>
              <a:rPr lang="en-US" sz="2200" dirty="0" smtClean="0"/>
              <a:t>According to </a:t>
            </a:r>
            <a:r>
              <a:rPr lang="en-US" sz="2200" dirty="0" err="1" smtClean="0"/>
              <a:t>Antia</a:t>
            </a:r>
            <a:r>
              <a:rPr lang="en-US" sz="2200" dirty="0" smtClean="0"/>
              <a:t> and team</a:t>
            </a:r>
            <a:r>
              <a:rPr lang="en-US" dirty="0" smtClean="0"/>
              <a:t/>
            </a:r>
            <a:br>
              <a:rPr lang="en-US" dirty="0" smtClean="0"/>
            </a:br>
            <a:endParaRPr lang="en-US" dirty="0"/>
          </a:p>
        </p:txBody>
      </p:sp>
      <p:sp>
        <p:nvSpPr>
          <p:cNvPr id="107522" name="Content Placeholder 2"/>
          <p:cNvSpPr>
            <a:spLocks noGrp="1"/>
          </p:cNvSpPr>
          <p:nvPr>
            <p:ph sz="quarter" idx="1"/>
          </p:nvPr>
        </p:nvSpPr>
        <p:spPr>
          <a:xfrm>
            <a:off x="457200" y="1600200"/>
            <a:ext cx="7467600" cy="4873625"/>
          </a:xfrm>
        </p:spPr>
        <p:txBody>
          <a:bodyPr/>
          <a:lstStyle/>
          <a:p>
            <a:r>
              <a:rPr lang="en-US" smtClean="0"/>
              <a:t>Good News –we’ve covered that….</a:t>
            </a:r>
          </a:p>
          <a:p>
            <a:endParaRPr lang="en-US" smtClean="0"/>
          </a:p>
          <a:p>
            <a:r>
              <a:rPr lang="en-US" smtClean="0"/>
              <a:t>Not so Good News</a:t>
            </a:r>
          </a:p>
          <a:p>
            <a:pPr>
              <a:buFont typeface="Wingdings" pitchFamily="2" charset="2"/>
              <a:buNone/>
            </a:pPr>
            <a:r>
              <a:rPr lang="en-US" smtClean="0"/>
              <a:t>	</a:t>
            </a:r>
          </a:p>
          <a:p>
            <a:pPr>
              <a:buFont typeface="Wingdings" pitchFamily="2" charset="2"/>
              <a:buNone/>
            </a:pPr>
            <a:r>
              <a:rPr lang="en-US" smtClean="0"/>
              <a:t>	“The DHH group is approximately half a standard</a:t>
            </a:r>
          </a:p>
          <a:p>
            <a:pPr>
              <a:buFont typeface="Wingdings" pitchFamily="2" charset="2"/>
              <a:buNone/>
            </a:pPr>
            <a:r>
              <a:rPr lang="en-US" smtClean="0"/>
              <a:t>	deviation behind norms and, despite making progress, may not be closing the gap particularly in reading”</a:t>
            </a:r>
          </a:p>
        </p:txBody>
      </p:sp>
      <p:sp>
        <p:nvSpPr>
          <p:cNvPr id="5" name="Footer Placeholder 4"/>
          <p:cNvSpPr>
            <a:spLocks noGrp="1"/>
          </p:cNvSpPr>
          <p:nvPr>
            <p:ph type="ftr" sz="quarter" idx="12"/>
          </p:nvPr>
        </p:nvSpPr>
        <p:spPr/>
        <p:txBody>
          <a:bodyPr/>
          <a:lstStyle/>
          <a:p>
            <a:pPr>
              <a:defRPr/>
            </a:pPr>
            <a:r>
              <a:rPr lang="en-US"/>
              <a:t>MSHA 2013 Spring Conference </a:t>
            </a: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What we know, what we can do</a:t>
            </a:r>
            <a:endParaRPr lang="en-US" dirty="0"/>
          </a:p>
        </p:txBody>
      </p:sp>
      <p:sp>
        <p:nvSpPr>
          <p:cNvPr id="108546" name="Content Placeholder 2"/>
          <p:cNvSpPr>
            <a:spLocks noGrp="1"/>
          </p:cNvSpPr>
          <p:nvPr>
            <p:ph sz="quarter" idx="1"/>
          </p:nvPr>
        </p:nvSpPr>
        <p:spPr>
          <a:xfrm>
            <a:off x="457200" y="1600200"/>
            <a:ext cx="7467600" cy="4873625"/>
          </a:xfrm>
        </p:spPr>
        <p:txBody>
          <a:bodyPr/>
          <a:lstStyle/>
          <a:p>
            <a:r>
              <a:rPr lang="en-US" smtClean="0"/>
              <a:t>Students in general education classrooms are making greater gains than previously implied and are capable of learning along side hearing peers.</a:t>
            </a:r>
          </a:p>
          <a:p>
            <a:endParaRPr lang="en-US" smtClean="0"/>
          </a:p>
          <a:p>
            <a:r>
              <a:rPr lang="en-US" smtClean="0"/>
              <a:t>To help close the “gap” focus should be on communication skills and supports that influence success, strategies for using interpreters, participating on classroom discussions, repairing communication breakdown, and self advocacy to improve communication environments and participation.</a:t>
            </a:r>
          </a:p>
        </p:txBody>
      </p:sp>
      <p:sp>
        <p:nvSpPr>
          <p:cNvPr id="5" name="Footer Placeholder 4"/>
          <p:cNvSpPr>
            <a:spLocks noGrp="1"/>
          </p:cNvSpPr>
          <p:nvPr>
            <p:ph type="ftr" sz="quarter" idx="12"/>
          </p:nvPr>
        </p:nvSpPr>
        <p:spPr/>
        <p:txBody>
          <a:bodyPr/>
          <a:lstStyle/>
          <a:p>
            <a:pPr>
              <a:defRPr/>
            </a:pPr>
            <a:r>
              <a:rPr lang="en-US"/>
              <a:t>MSHA 2013 Spring Conference </a:t>
            </a: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pic>
        <p:nvPicPr>
          <p:cNvPr id="109570" name="Picture 2"/>
          <p:cNvPicPr>
            <a:picLocks noGrp="1" noChangeAspect="1" noChangeArrowheads="1"/>
          </p:cNvPicPr>
          <p:nvPr>
            <p:ph sz="quarter" idx="1"/>
          </p:nvPr>
        </p:nvPicPr>
        <p:blipFill>
          <a:blip r:embed="rId2" cstate="print"/>
          <a:srcRect/>
          <a:stretch>
            <a:fillRect/>
          </a:stretch>
        </p:blipFill>
        <p:spPr>
          <a:xfrm>
            <a:off x="0" y="647700"/>
            <a:ext cx="9144000" cy="6210300"/>
          </a:xfrm>
        </p:spPr>
      </p:pic>
      <p:sp>
        <p:nvSpPr>
          <p:cNvPr id="5" name="Footer Placeholder 4"/>
          <p:cNvSpPr>
            <a:spLocks noGrp="1"/>
          </p:cNvSpPr>
          <p:nvPr>
            <p:ph type="ftr" sz="quarter" idx="12"/>
          </p:nvPr>
        </p:nvSpPr>
        <p:spPr/>
        <p:txBody>
          <a:bodyPr/>
          <a:lstStyle/>
          <a:p>
            <a:pPr>
              <a:defRPr/>
            </a:pPr>
            <a:r>
              <a:rPr lang="en-US"/>
              <a:t>MSHA 2013 Spring Conference </a:t>
            </a: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Title 1"/>
          <p:cNvSpPr>
            <a:spLocks noGrp="1"/>
          </p:cNvSpPr>
          <p:nvPr>
            <p:ph type="title"/>
          </p:nvPr>
        </p:nvSpPr>
        <p:spPr bwMode="auto">
          <a:xfrm>
            <a:off x="457200" y="1219200"/>
            <a:ext cx="3657600" cy="4267200"/>
          </a:xfrm>
        </p:spPr>
        <p:txBody>
          <a:bodyPr wrap="square" lIns="91440" tIns="45720" rIns="91440" bIns="45720" numCol="1" anchorCtr="0" compatLnSpc="1">
            <a:prstTxWarp prst="textNoShape">
              <a:avLst/>
            </a:prstTxWarp>
          </a:bodyPr>
          <a:lstStyle/>
          <a:p>
            <a:pPr marL="342900" indent="-342900"/>
            <a:r>
              <a:rPr lang="en-US" cap="none" smtClean="0"/>
              <a:t/>
            </a:r>
            <a:br>
              <a:rPr lang="en-US" cap="none" smtClean="0"/>
            </a:br>
            <a:r>
              <a:rPr lang="en-US" cap="none" smtClean="0"/>
              <a:t/>
            </a:r>
            <a:br>
              <a:rPr lang="en-US" cap="none" smtClean="0"/>
            </a:br>
            <a:endParaRPr lang="en-US" cap="none" smtClean="0"/>
          </a:p>
        </p:txBody>
      </p:sp>
      <p:sp>
        <p:nvSpPr>
          <p:cNvPr id="110594" name="Rectangle 7"/>
          <p:cNvSpPr>
            <a:spLocks noChangeArrowheads="1"/>
          </p:cNvSpPr>
          <p:nvPr/>
        </p:nvSpPr>
        <p:spPr bwMode="auto">
          <a:xfrm>
            <a:off x="228600" y="1219200"/>
            <a:ext cx="3962400" cy="2554288"/>
          </a:xfrm>
          <a:prstGeom prst="rect">
            <a:avLst/>
          </a:prstGeom>
          <a:noFill/>
          <a:ln w="9525">
            <a:noFill/>
            <a:miter lim="800000"/>
            <a:headEnd/>
            <a:tailEnd/>
          </a:ln>
        </p:spPr>
        <p:txBody>
          <a:bodyPr>
            <a:spAutoFit/>
          </a:bodyPr>
          <a:lstStyle/>
          <a:p>
            <a:pPr algn="ctr"/>
            <a:r>
              <a:rPr lang="en-US" sz="4000"/>
              <a:t>Thank you for your attendance and participation!!!</a:t>
            </a:r>
          </a:p>
        </p:txBody>
      </p:sp>
      <p:pic>
        <p:nvPicPr>
          <p:cNvPr id="110595" name="Picture 8" descr="2011-10-04paige 2.jpg"/>
          <p:cNvPicPr>
            <a:picLocks noChangeAspect="1"/>
          </p:cNvPicPr>
          <p:nvPr/>
        </p:nvPicPr>
        <p:blipFill>
          <a:blip r:embed="rId2" cstate="print"/>
          <a:srcRect l="12987" t="4608" r="10390" b="5545"/>
          <a:stretch>
            <a:fillRect/>
          </a:stretch>
        </p:blipFill>
        <p:spPr bwMode="auto">
          <a:xfrm>
            <a:off x="4267200" y="3429000"/>
            <a:ext cx="4876800" cy="3224213"/>
          </a:xfrm>
          <a:prstGeom prst="rect">
            <a:avLst/>
          </a:prstGeom>
          <a:noFill/>
          <a:ln w="9525">
            <a:noFill/>
            <a:miter lim="800000"/>
            <a:headEnd/>
            <a:tailEnd/>
          </a:ln>
        </p:spPr>
      </p:pic>
      <p:pic>
        <p:nvPicPr>
          <p:cNvPr id="110596" name="Picture 6" descr="Paige 2.JPG"/>
          <p:cNvPicPr>
            <a:picLocks noChangeAspect="1"/>
          </p:cNvPicPr>
          <p:nvPr/>
        </p:nvPicPr>
        <p:blipFill>
          <a:blip r:embed="rId3" cstate="print"/>
          <a:srcRect t="1666" r="17500" b="21667"/>
          <a:stretch>
            <a:fillRect/>
          </a:stretch>
        </p:blipFill>
        <p:spPr bwMode="auto">
          <a:xfrm>
            <a:off x="4724400" y="457200"/>
            <a:ext cx="4114800" cy="2868613"/>
          </a:xfrm>
          <a:prstGeom prst="rect">
            <a:avLst/>
          </a:prstGeom>
          <a:noFill/>
          <a:ln w="9525">
            <a:noFill/>
            <a:miter lim="800000"/>
            <a:headEnd/>
            <a:tailEnd/>
          </a:ln>
        </p:spPr>
      </p:pic>
      <p:sp>
        <p:nvSpPr>
          <p:cNvPr id="10" name="Footer Placeholder 9"/>
          <p:cNvSpPr>
            <a:spLocks noGrp="1"/>
          </p:cNvSpPr>
          <p:nvPr>
            <p:ph type="ftr" sz="quarter" idx="12"/>
          </p:nvPr>
        </p:nvSpPr>
        <p:spPr/>
        <p:txBody>
          <a:bodyPr/>
          <a:lstStyle/>
          <a:p>
            <a:pPr>
              <a:defRPr/>
            </a:pPr>
            <a:r>
              <a:rPr lang="en-US"/>
              <a:t>MSHA 2013 Spring Conference </a:t>
            </a: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p:spPr>
        <p:txBody>
          <a:bodyPr/>
          <a:lstStyle/>
          <a:p>
            <a:pPr algn="ctr" eaLnBrk="1" fontAlgn="auto" hangingPunct="1">
              <a:spcAft>
                <a:spcPts val="0"/>
              </a:spcAft>
              <a:defRPr/>
            </a:pPr>
            <a:r>
              <a:rPr lang="en-US" dirty="0" smtClean="0"/>
              <a:t>References 	</a:t>
            </a:r>
            <a:endParaRPr lang="en-US" dirty="0"/>
          </a:p>
        </p:txBody>
      </p:sp>
      <p:sp>
        <p:nvSpPr>
          <p:cNvPr id="111618" name="Content Placeholder 2"/>
          <p:cNvSpPr>
            <a:spLocks noGrp="1"/>
          </p:cNvSpPr>
          <p:nvPr>
            <p:ph sz="quarter" idx="1"/>
          </p:nvPr>
        </p:nvSpPr>
        <p:spPr>
          <a:xfrm>
            <a:off x="228600" y="1146175"/>
            <a:ext cx="8686800" cy="5711825"/>
          </a:xfrm>
        </p:spPr>
        <p:txBody>
          <a:bodyPr/>
          <a:lstStyle/>
          <a:p>
            <a:pPr marL="0" indent="0" eaLnBrk="1" hangingPunct="1">
              <a:buFont typeface="Wingdings" pitchFamily="2" charset="2"/>
              <a:buNone/>
            </a:pPr>
            <a:r>
              <a:rPr lang="en-US" sz="1200" smtClean="0"/>
              <a:t>Allen, T. (1986). Patterns of academic achievement among hearing impaired students: 1974 and 1983. In A Schildroth 	&amp; M. Karchmer 	(Eds.), </a:t>
            </a:r>
            <a:r>
              <a:rPr lang="en-US" sz="1200" i="1" smtClean="0"/>
              <a:t>Deaf children in America</a:t>
            </a:r>
            <a:r>
              <a:rPr lang="en-US" sz="1200" smtClean="0"/>
              <a:t> (pp. 161-206). Boston: Little Brown. </a:t>
            </a:r>
          </a:p>
          <a:p>
            <a:pPr marL="0" indent="0" eaLnBrk="1" hangingPunct="1">
              <a:buFont typeface="Wingdings" pitchFamily="2" charset="2"/>
              <a:buNone/>
            </a:pPr>
            <a:r>
              <a:rPr lang="en-US" sz="1200" smtClean="0"/>
              <a:t>American Academy of Otolaryngology- Head and Neck Surgery. (2011 October 31). </a:t>
            </a:r>
            <a:r>
              <a:rPr lang="en-US" sz="1200" i="1" smtClean="0"/>
              <a:t>Fact Sheet: The Necessity of Early 	Intervention in 	Hearing.</a:t>
            </a:r>
            <a:r>
              <a:rPr lang="en-US" sz="1200" smtClean="0"/>
              <a:t> Retrieved from </a:t>
            </a:r>
            <a:r>
              <a:rPr lang="en-US" sz="1200" smtClean="0">
                <a:hlinkClick r:id="rId2"/>
              </a:rPr>
              <a:t>http://www.entnet.org/HealthInformation/EarlyHearingHealth.cfm</a:t>
            </a:r>
            <a:endParaRPr lang="en-US" sz="1200" smtClean="0"/>
          </a:p>
          <a:p>
            <a:pPr marL="0" indent="0" eaLnBrk="1" hangingPunct="1">
              <a:buFont typeface="Wingdings" pitchFamily="2" charset="2"/>
              <a:buNone/>
            </a:pPr>
            <a:r>
              <a:rPr lang="en-US" sz="1200" smtClean="0"/>
              <a:t>Antia, D.S., Jones, P.B., Reed, S., &amp; Kreimeyer, K.H. (2009 June 8). Academic Status and Progress of Deaf and Hard-of-Hearing Students 	in General Education Classrooms. </a:t>
            </a:r>
            <a:r>
              <a:rPr lang="en-US" sz="1200" i="1" smtClean="0"/>
              <a:t>Journal of Deaf Studies and Deaf Education, 14. </a:t>
            </a:r>
            <a:r>
              <a:rPr lang="en-US" sz="1200" smtClean="0"/>
              <a:t>Oxford University Press. Obtained at 	</a:t>
            </a:r>
            <a:r>
              <a:rPr lang="en-US" sz="1200" smtClean="0">
                <a:hlinkClick r:id="rId3"/>
              </a:rPr>
              <a:t>http://jdsde.oxfordjournals.org/</a:t>
            </a:r>
            <a:r>
              <a:rPr lang="en-US" sz="1200" smtClean="0"/>
              <a:t> </a:t>
            </a:r>
          </a:p>
          <a:p>
            <a:pPr marL="0" indent="0" eaLnBrk="1" hangingPunct="1">
              <a:buFont typeface="Wingdings" pitchFamily="2" charset="2"/>
              <a:buNone/>
            </a:pPr>
            <a:r>
              <a:rPr lang="en-US" sz="1200" smtClean="0"/>
              <a:t>Blair, J.C., Peterson, M.E., &amp; Viehweg, S.H. (1985). The effects of mild sensioneural hearing loss on academic performance of young 	school-age children. </a:t>
            </a:r>
            <a:r>
              <a:rPr lang="en-US" sz="1200" i="1" smtClean="0"/>
              <a:t>The Volta Review, 87, </a:t>
            </a:r>
            <a:r>
              <a:rPr lang="en-US" sz="1200" smtClean="0"/>
              <a:t>207-236.</a:t>
            </a:r>
          </a:p>
          <a:p>
            <a:pPr marL="0" indent="0" eaLnBrk="1" hangingPunct="1">
              <a:buFont typeface="Wingdings" pitchFamily="2" charset="2"/>
              <a:buNone/>
            </a:pPr>
            <a:r>
              <a:rPr lang="en-US" sz="1200" smtClean="0"/>
              <a:t>Child Amplification Laboratory, National Centre for Audiology, UWO. (2010). The University of Western Ontario Pediatric Audiological 	Monitoring Protocol Version 1.0, Revision 2. </a:t>
            </a:r>
          </a:p>
          <a:p>
            <a:pPr marL="0" indent="0" eaLnBrk="1" hangingPunct="1">
              <a:buFont typeface="Wingdings" pitchFamily="2" charset="2"/>
              <a:buNone/>
            </a:pPr>
            <a:r>
              <a:rPr lang="en-US" sz="1200" smtClean="0"/>
              <a:t>Gallaudet Research Institute (April 2011). </a:t>
            </a:r>
            <a:r>
              <a:rPr lang="en-US" sz="1200" i="1" smtClean="0"/>
              <a:t>Regional and National Summary Report of Data from the 2009-10 Annual Survey of Deaf and 	Hard of Hearing Children and Youth. </a:t>
            </a:r>
            <a:r>
              <a:rPr lang="en-US" sz="1200" smtClean="0"/>
              <a:t> Washington, DC: GRI, Gallaudet University.</a:t>
            </a:r>
          </a:p>
          <a:p>
            <a:pPr marL="0" indent="0" eaLnBrk="1" hangingPunct="1">
              <a:buFont typeface="Wingdings" pitchFamily="2" charset="2"/>
              <a:buNone/>
            </a:pPr>
            <a:r>
              <a:rPr lang="en-US" sz="1200" smtClean="0"/>
              <a:t>Karchmer, M., &amp; Mitchell, R. E. (2003). Demographic and achievment characterisitics of deaf and hard-of-hearing students. In M. 	Marschark &amp; P.E. Spencer (Eds.), </a:t>
            </a:r>
            <a:r>
              <a:rPr lang="en-US" sz="1200" i="1" smtClean="0"/>
              <a:t>Oxford handbook of deaf studies, language and education </a:t>
            </a:r>
            <a:r>
              <a:rPr lang="en-US" sz="1200" smtClean="0"/>
              <a:t>(pp. 21-37) New York: Oxford 	University Press.</a:t>
            </a:r>
          </a:p>
          <a:p>
            <a:pPr marL="0" indent="0" eaLnBrk="1" hangingPunct="1">
              <a:buFont typeface="Wingdings" pitchFamily="2" charset="2"/>
              <a:buNone/>
            </a:pPr>
            <a:r>
              <a:rPr lang="en-US" sz="1200" smtClean="0"/>
              <a:t>Lisonbee, Dale L. (date of publication). [</a:t>
            </a:r>
            <a:r>
              <a:rPr lang="en-US" sz="1200" i="1" smtClean="0"/>
              <a:t>Book Review of Children with Hearing Loss: Developing Listening and Talking Birth to Six]. 	</a:t>
            </a:r>
            <a:r>
              <a:rPr lang="en-US" sz="1200" smtClean="0"/>
              <a:t>American Academy of Audiology.  Available at 	</a:t>
            </a:r>
            <a:r>
              <a:rPr lang="en-US" sz="1200" smtClean="0">
                <a:hlinkClick r:id="rId4"/>
              </a:rPr>
              <a:t>http://www.audiology.org/resources/books/reviews/Pages/9781597561587.aspx</a:t>
            </a:r>
            <a:r>
              <a:rPr lang="en-US" sz="1200" smtClean="0"/>
              <a:t> </a:t>
            </a:r>
          </a:p>
          <a:p>
            <a:pPr marL="0" indent="0" eaLnBrk="1" hangingPunct="1">
              <a:buFont typeface="Wingdings" pitchFamily="2" charset="2"/>
              <a:buNone/>
            </a:pPr>
            <a:r>
              <a:rPr lang="en-US" sz="1200" smtClean="0"/>
              <a:t>Moeller, Mary Pat.  (2010). Optimizing Early Word Learning in Infants with Hearing Loss. </a:t>
            </a:r>
            <a:r>
              <a:rPr lang="en-US" sz="1200" i="1" smtClean="0"/>
              <a:t>Audiology Today, 22 </a:t>
            </a:r>
            <a:r>
              <a:rPr lang="en-US" sz="1200" smtClean="0"/>
              <a:t>(3)</a:t>
            </a:r>
            <a:r>
              <a:rPr lang="en-US" sz="1200" i="1" smtClean="0"/>
              <a:t>. </a:t>
            </a:r>
          </a:p>
          <a:p>
            <a:pPr marL="0" indent="0" eaLnBrk="1" hangingPunct="1">
              <a:buFont typeface="Wingdings" pitchFamily="2" charset="2"/>
              <a:buNone/>
            </a:pPr>
            <a:r>
              <a:rPr lang="en-US" sz="1200" smtClean="0"/>
              <a:t>Reed, S., Antia, S.D., &amp; Kreimeyer, K.H. (2008). Academic status of deaf and hard-of-hearing students in public schools: Student, home, 	and service facilitators and detractors. </a:t>
            </a:r>
            <a:r>
              <a:rPr lang="en-US" sz="1200" i="1" smtClean="0"/>
              <a:t>Journal of Deaf Studies and Deaf Education, 13, </a:t>
            </a:r>
            <a:r>
              <a:rPr lang="en-US" sz="1200" smtClean="0"/>
              <a:t>485-502.</a:t>
            </a:r>
          </a:p>
          <a:p>
            <a:pPr marL="0" indent="0" eaLnBrk="1" hangingPunct="1">
              <a:buFont typeface="Wingdings" pitchFamily="2" charset="2"/>
              <a:buNone/>
            </a:pPr>
            <a:r>
              <a:rPr lang="en-US" sz="1200" smtClean="0"/>
              <a:t>Tomblin, Bruce J. et al. (2007-2012). Summary of Preliminary Research Findings</a:t>
            </a:r>
            <a:r>
              <a:rPr lang="en-US" sz="1200" i="1" smtClean="0"/>
              <a:t>. Outcomes of Children with Hearing Loss: a study of 	children ages birth to six</a:t>
            </a:r>
            <a:r>
              <a:rPr lang="en-US" sz="1200" smtClean="0"/>
              <a:t>. </a:t>
            </a:r>
            <a:r>
              <a:rPr lang="en-US" sz="1200" smtClean="0">
                <a:hlinkClick r:id="rId5"/>
              </a:rPr>
              <a:t>http://www.uiowa.edu/~ochl/info-pros.html</a:t>
            </a:r>
            <a:r>
              <a:rPr lang="en-US" sz="1200" smtClean="0"/>
              <a:t> </a:t>
            </a:r>
          </a:p>
          <a:p>
            <a:pPr marL="0" indent="0" eaLnBrk="1" hangingPunct="1">
              <a:buFont typeface="Wingdings" pitchFamily="2" charset="2"/>
              <a:buNone/>
            </a:pPr>
            <a:r>
              <a:rPr lang="en-US" sz="1200" smtClean="0"/>
              <a:t>Traxler, C.B. (2000). The Stanford Achievement Test, 9</a:t>
            </a:r>
            <a:r>
              <a:rPr lang="en-US" sz="1200" baseline="30000" smtClean="0"/>
              <a:t>th</a:t>
            </a:r>
            <a:r>
              <a:rPr lang="en-US" sz="1200" smtClean="0"/>
              <a:t> Edition: National norming and performance standards for deaf and hard-of-	hearing students. </a:t>
            </a:r>
            <a:r>
              <a:rPr lang="en-US" sz="1200" i="1" smtClean="0"/>
              <a:t>Journal of Deaf Studies and Deaf Education, 5, </a:t>
            </a:r>
            <a:r>
              <a:rPr lang="en-US" sz="1200" smtClean="0"/>
              <a:t>337-339.</a:t>
            </a:r>
          </a:p>
          <a:p>
            <a:pPr marL="0" indent="0" eaLnBrk="1" hangingPunct="1">
              <a:buFont typeface="Wingdings" pitchFamily="2" charset="2"/>
              <a:buNone/>
            </a:pPr>
            <a:endParaRPr lang="en-US" sz="1200" i="1" smtClean="0"/>
          </a:p>
        </p:txBody>
      </p:sp>
      <p:sp>
        <p:nvSpPr>
          <p:cNvPr id="5" name="Footer Placeholder 4"/>
          <p:cNvSpPr>
            <a:spLocks noGrp="1"/>
          </p:cNvSpPr>
          <p:nvPr>
            <p:ph type="ftr" sz="quarter" idx="12"/>
          </p:nvPr>
        </p:nvSpPr>
        <p:spPr/>
        <p:txBody>
          <a:bodyPr/>
          <a:lstStyle/>
          <a:p>
            <a:pPr>
              <a:defRPr/>
            </a:pPr>
            <a:r>
              <a:rPr lang="en-US"/>
              <a:t>MSHA 2013 Spring Conference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Multidisciplinary Team</a:t>
            </a:r>
            <a:endParaRPr lang="en-US" dirty="0"/>
          </a:p>
        </p:txBody>
      </p:sp>
      <p:sp>
        <p:nvSpPr>
          <p:cNvPr id="25602" name="Content Placeholder 2"/>
          <p:cNvSpPr>
            <a:spLocks noGrp="1"/>
          </p:cNvSpPr>
          <p:nvPr>
            <p:ph sz="quarter" idx="1"/>
          </p:nvPr>
        </p:nvSpPr>
        <p:spPr>
          <a:xfrm>
            <a:off x="457200" y="1600200"/>
            <a:ext cx="7467600" cy="4873625"/>
          </a:xfrm>
        </p:spPr>
        <p:txBody>
          <a:bodyPr/>
          <a:lstStyle/>
          <a:p>
            <a:pPr>
              <a:buFont typeface="Wingdings" pitchFamily="2" charset="2"/>
              <a:buBlip>
                <a:blip r:embed="rId2"/>
              </a:buBlip>
            </a:pPr>
            <a:r>
              <a:rPr lang="en-US" smtClean="0"/>
              <a:t>Diagnostic facility</a:t>
            </a:r>
          </a:p>
          <a:p>
            <a:pPr>
              <a:buFont typeface="Wingdings" pitchFamily="2" charset="2"/>
              <a:buBlip>
                <a:blip r:embed="rId2"/>
              </a:buBlip>
            </a:pPr>
            <a:r>
              <a:rPr lang="en-US" smtClean="0"/>
              <a:t>Family themselves</a:t>
            </a:r>
          </a:p>
          <a:p>
            <a:pPr>
              <a:buFont typeface="Wingdings" pitchFamily="2" charset="2"/>
              <a:buBlip>
                <a:blip r:embed="rId2"/>
              </a:buBlip>
            </a:pPr>
            <a:r>
              <a:rPr lang="en-US" smtClean="0"/>
              <a:t>Educational notification with local school district</a:t>
            </a:r>
          </a:p>
          <a:p>
            <a:pPr>
              <a:buFont typeface="Wingdings" pitchFamily="2" charset="2"/>
              <a:buBlip>
                <a:blip r:embed="rId2"/>
              </a:buBlip>
            </a:pPr>
            <a:r>
              <a:rPr lang="en-US" smtClean="0"/>
              <a:t>Hearing aid dealer</a:t>
            </a:r>
          </a:p>
          <a:p>
            <a:pPr>
              <a:buFont typeface="Wingdings" pitchFamily="2" charset="2"/>
              <a:buBlip>
                <a:blip r:embed="rId2"/>
              </a:buBlip>
            </a:pPr>
            <a:r>
              <a:rPr lang="en-US" smtClean="0"/>
              <a:t>Early On </a:t>
            </a:r>
          </a:p>
          <a:p>
            <a:pPr>
              <a:buFont typeface="Wingdings" pitchFamily="2" charset="2"/>
              <a:buBlip>
                <a:blip r:embed="rId2"/>
              </a:buBlip>
            </a:pPr>
            <a:r>
              <a:rPr lang="en-US" smtClean="0"/>
              <a:t>Teamwork is the key!!!</a:t>
            </a:r>
          </a:p>
        </p:txBody>
      </p:sp>
      <p:pic>
        <p:nvPicPr>
          <p:cNvPr id="25603" name="Picture 2" descr="C:\Users\Mary Jo's\AppData\Local\Microsoft\Windows\Temporary Internet Files\Content.IE5\IQKRHVJF\MP900446485[1].jpg"/>
          <p:cNvPicPr>
            <a:picLocks noChangeAspect="1" noChangeArrowheads="1"/>
          </p:cNvPicPr>
          <p:nvPr/>
        </p:nvPicPr>
        <p:blipFill>
          <a:blip r:embed="rId3" cstate="print"/>
          <a:srcRect/>
          <a:stretch>
            <a:fillRect/>
          </a:stretch>
        </p:blipFill>
        <p:spPr bwMode="auto">
          <a:xfrm>
            <a:off x="4267200" y="3429000"/>
            <a:ext cx="3581400" cy="2387600"/>
          </a:xfrm>
          <a:prstGeom prst="rect">
            <a:avLst/>
          </a:prstGeom>
          <a:noFill/>
          <a:ln w="9525">
            <a:noFill/>
            <a:miter lim="800000"/>
            <a:headEnd/>
            <a:tailEnd/>
          </a:ln>
        </p:spPr>
      </p:pic>
      <p:sp>
        <p:nvSpPr>
          <p:cNvPr id="6" name="Footer Placeholder 5"/>
          <p:cNvSpPr>
            <a:spLocks noGrp="1"/>
          </p:cNvSpPr>
          <p:nvPr>
            <p:ph type="ftr" sz="quarter" idx="12"/>
          </p:nvPr>
        </p:nvSpPr>
        <p:spPr>
          <a:xfrm>
            <a:off x="5029200" y="6492875"/>
            <a:ext cx="3200400" cy="365125"/>
          </a:xfrm>
        </p:spPr>
        <p:txBody>
          <a:bodyPr/>
          <a:lstStyle/>
          <a:p>
            <a:pPr>
              <a:defRPr/>
            </a:pPr>
            <a:r>
              <a:rPr lang="en-US" dirty="0"/>
              <a:t>MSHA 2013 Spring Conference </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1521</TotalTime>
  <Words>3964</Words>
  <Application>Microsoft Office PowerPoint</Application>
  <PresentationFormat>On-screen Show (4:3)</PresentationFormat>
  <Paragraphs>707</Paragraphs>
  <Slides>85</Slides>
  <Notes>11</Notes>
  <HiddenSlides>0</HiddenSlides>
  <MMClips>3</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85</vt:i4>
      </vt:variant>
    </vt:vector>
  </HeadingPairs>
  <TitlesOfParts>
    <vt:vector size="87" baseType="lpstr">
      <vt:lpstr>Oriel</vt:lpstr>
      <vt:lpstr>Microsoft Office Excel Chart</vt:lpstr>
      <vt:lpstr>The “Hear” and Now Team Perspectives </vt:lpstr>
      <vt:lpstr>Presenters</vt:lpstr>
      <vt:lpstr>Overview </vt:lpstr>
      <vt:lpstr>EARLY IDENTIFICATION AND INTERVENTION</vt:lpstr>
      <vt:lpstr>Joint Committee on Infant Hearing (JCIH) Benchmarks</vt:lpstr>
      <vt:lpstr>Early Stats </vt:lpstr>
      <vt:lpstr>Why do I need to have my baby’s hearing screened so early?</vt:lpstr>
      <vt:lpstr>  How is screening done?  </vt:lpstr>
      <vt:lpstr>Multidisciplinary Team</vt:lpstr>
      <vt:lpstr>Outcomes of Children with Hearing Loss (OCHL)</vt:lpstr>
      <vt:lpstr>What was the most significant factor in the time lag between when an infant was identified and intervention began?</vt:lpstr>
      <vt:lpstr>OCHL Findings</vt:lpstr>
      <vt:lpstr>OCHL Findings</vt:lpstr>
      <vt:lpstr>OCHL Findings</vt:lpstr>
      <vt:lpstr>OCHL Findings</vt:lpstr>
      <vt:lpstr>Helping Children Develop Listening</vt:lpstr>
      <vt:lpstr>Flexor/Cole cont.</vt:lpstr>
      <vt:lpstr>Mary Pat Moeller in Audiology Today (May/June 2010)</vt:lpstr>
      <vt:lpstr>Mary Pat Moeller article</vt:lpstr>
      <vt:lpstr>Mary Pat Moeller article</vt:lpstr>
      <vt:lpstr>Mary Pat Moeller article</vt:lpstr>
      <vt:lpstr>Family as the Focus</vt:lpstr>
      <vt:lpstr>University of Western Ontario Pediatric Audiological Monitoring Protocol (PedAMP)</vt:lpstr>
      <vt:lpstr>PedAMP</vt:lpstr>
      <vt:lpstr>PedAMP</vt:lpstr>
      <vt:lpstr>PedAMP</vt:lpstr>
      <vt:lpstr>Population of children with hearing loss</vt:lpstr>
      <vt:lpstr>“Missing Children”</vt:lpstr>
      <vt:lpstr>Otitis Media in School-aged Children</vt:lpstr>
      <vt:lpstr>Otitis Media</vt:lpstr>
      <vt:lpstr>Success is quite simple!</vt:lpstr>
      <vt:lpstr>Technology Update</vt:lpstr>
      <vt:lpstr>Slide 33</vt:lpstr>
      <vt:lpstr>Hearing Aids </vt:lpstr>
      <vt:lpstr>Speechmapping Goals</vt:lpstr>
      <vt:lpstr>Other Hearing Devices  </vt:lpstr>
      <vt:lpstr>Hearing Technology and Noise</vt:lpstr>
      <vt:lpstr>Slide 38</vt:lpstr>
      <vt:lpstr>Slide 39</vt:lpstr>
      <vt:lpstr>Connectivity = Access to Sound</vt:lpstr>
      <vt:lpstr>Hearing Assistive Technology/ HAT </vt:lpstr>
      <vt:lpstr>   Home and School HATs</vt:lpstr>
      <vt:lpstr>Slide 43</vt:lpstr>
      <vt:lpstr>Induction Technology</vt:lpstr>
      <vt:lpstr>Bluetooth and Streamers</vt:lpstr>
      <vt:lpstr>Laws that support optimal listening in the classroom:</vt:lpstr>
      <vt:lpstr>IDEA- Assistive Technology</vt:lpstr>
      <vt:lpstr>Routine Checking of Hearing Aids and External Component of Implanted Devices</vt:lpstr>
      <vt:lpstr>Take a closer look</vt:lpstr>
      <vt:lpstr>Slide 50</vt:lpstr>
      <vt:lpstr>References    </vt:lpstr>
      <vt:lpstr>Accommodations in the classroom</vt:lpstr>
      <vt:lpstr>Technological Accommodations</vt:lpstr>
      <vt:lpstr>Other Accommodations   </vt:lpstr>
      <vt:lpstr>What do our students say … </vt:lpstr>
      <vt:lpstr>Getting everyone on the same page  </vt:lpstr>
      <vt:lpstr>What can we do if a student refuses technology? </vt:lpstr>
      <vt:lpstr>Unilateral Hearing Loss  </vt:lpstr>
      <vt:lpstr>for more information </vt:lpstr>
      <vt:lpstr>Educational Trends and student outcomes</vt:lpstr>
      <vt:lpstr>Changing Model in DHH Education and Student Outcomes</vt:lpstr>
      <vt:lpstr>Gallaudet Annual Survey of DHH Children and Youth 1999 vs. 2011</vt:lpstr>
      <vt:lpstr>Gallaudet Annual survey cont…</vt:lpstr>
      <vt:lpstr>Gallaudet Annual survey cont…</vt:lpstr>
      <vt:lpstr>Slide 65</vt:lpstr>
      <vt:lpstr>Gallaudet Annual survey cont…</vt:lpstr>
      <vt:lpstr>IDEA and Least Restrictive Environment /Change in educational placement</vt:lpstr>
      <vt:lpstr>Slide 68</vt:lpstr>
      <vt:lpstr>Gallaudet Annual Survey 2007-2008</vt:lpstr>
      <vt:lpstr>Academic Status of DHH students in Gen Ed. Longitudinal Study  Antia 2009</vt:lpstr>
      <vt:lpstr>Results</vt:lpstr>
      <vt:lpstr>Improvement from previous studies</vt:lpstr>
      <vt:lpstr>Wolk and Allen 1984,  Blair et al, 1985</vt:lpstr>
      <vt:lpstr>Recent Findings-reported by antia and team</vt:lpstr>
      <vt:lpstr>Social Outcomes- Antia, et al. 2011</vt:lpstr>
      <vt:lpstr>Why are student in Gen Ed doing better??</vt:lpstr>
      <vt:lpstr>Factors associated with academic achievement</vt:lpstr>
      <vt:lpstr>Reed 2008</vt:lpstr>
      <vt:lpstr>Slide 79</vt:lpstr>
      <vt:lpstr>Slide 80</vt:lpstr>
      <vt:lpstr>           Good News, not so good news  According to Antia and team </vt:lpstr>
      <vt:lpstr>What we know, what we can do</vt:lpstr>
      <vt:lpstr>Slide 83</vt:lpstr>
      <vt:lpstr>  </vt:lpstr>
      <vt:lpstr>References  </vt:lpstr>
    </vt:vector>
  </TitlesOfParts>
  <Company>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“Hear” and Now Team Perspectives</dc:title>
  <dc:creator>ksalathiel</dc:creator>
  <cp:lastModifiedBy>skesteloot</cp:lastModifiedBy>
  <cp:revision>94</cp:revision>
  <dcterms:created xsi:type="dcterms:W3CDTF">2012-12-17T17:12:48Z</dcterms:created>
  <dcterms:modified xsi:type="dcterms:W3CDTF">2013-02-22T18:45:52Z</dcterms:modified>
</cp:coreProperties>
</file>